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1347" r:id="rId5"/>
    <p:sldId id="1054" r:id="rId6"/>
    <p:sldId id="1013" r:id="rId7"/>
    <p:sldId id="1404" r:id="rId8"/>
    <p:sldId id="1014" r:id="rId9"/>
    <p:sldId id="394" r:id="rId10"/>
    <p:sldId id="1402" r:id="rId11"/>
    <p:sldId id="699" r:id="rId12"/>
    <p:sldId id="700" r:id="rId13"/>
    <p:sldId id="577" r:id="rId14"/>
    <p:sldId id="578" r:id="rId15"/>
    <p:sldId id="579" r:id="rId16"/>
    <p:sldId id="1377" r:id="rId17"/>
    <p:sldId id="1369" r:id="rId18"/>
    <p:sldId id="1394" r:id="rId19"/>
    <p:sldId id="657" r:id="rId20"/>
    <p:sldId id="1401" r:id="rId21"/>
    <p:sldId id="644" r:id="rId22"/>
    <p:sldId id="662" r:id="rId23"/>
    <p:sldId id="1400" r:id="rId24"/>
    <p:sldId id="1096" r:id="rId25"/>
    <p:sldId id="398" r:id="rId26"/>
    <p:sldId id="1001" r:id="rId27"/>
    <p:sldId id="1000" r:id="rId28"/>
    <p:sldId id="668" r:id="rId29"/>
    <p:sldId id="1398" r:id="rId30"/>
    <p:sldId id="1403" r:id="rId31"/>
    <p:sldId id="1048" r:id="rId32"/>
    <p:sldId id="66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4A2"/>
    <a:srgbClr val="C198E0"/>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F69302-2D06-42E6-8358-2981068DEC54}" v="10" dt="2019-08-17T01:18:54.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7500" autoAdjust="0"/>
  </p:normalViewPr>
  <p:slideViewPr>
    <p:cSldViewPr snapToGrid="0">
      <p:cViewPr>
        <p:scale>
          <a:sx n="84" d="100"/>
          <a:sy n="84" d="100"/>
        </p:scale>
        <p:origin x="411" y="189"/>
      </p:cViewPr>
      <p:guideLst/>
    </p:cSldViewPr>
  </p:slideViewPr>
  <p:notesTextViewPr>
    <p:cViewPr>
      <p:scale>
        <a:sx n="1" d="1"/>
        <a:sy n="1" d="1"/>
      </p:scale>
      <p:origin x="0" y="0"/>
    </p:cViewPr>
  </p:notesTextViewPr>
  <p:notesViewPr>
    <p:cSldViewPr snapToGrid="0">
      <p:cViewPr varScale="1">
        <p:scale>
          <a:sx n="88" d="100"/>
          <a:sy n="88" d="100"/>
        </p:scale>
        <p:origin x="2559" y="6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ngqiang Xiong" userId="b052f6be-7090-430a-b19b-ad0df49681c9" providerId="ADAL" clId="{D5F69302-2D06-42E6-8358-2981068DEC54}"/>
    <pc:docChg chg="custSel addSld modSld sldOrd">
      <pc:chgData name="Yongqiang Xiong" userId="b052f6be-7090-430a-b19b-ad0df49681c9" providerId="ADAL" clId="{D5F69302-2D06-42E6-8358-2981068DEC54}" dt="2019-08-17T01:19:49.543" v="270" actId="20577"/>
      <pc:docMkLst>
        <pc:docMk/>
      </pc:docMkLst>
      <pc:sldChg chg="modSp">
        <pc:chgData name="Yongqiang Xiong" userId="b052f6be-7090-430a-b19b-ad0df49681c9" providerId="ADAL" clId="{D5F69302-2D06-42E6-8358-2981068DEC54}" dt="2019-08-17T01:12:08.717" v="108" actId="20577"/>
        <pc:sldMkLst>
          <pc:docMk/>
          <pc:sldMk cId="987712761" sldId="394"/>
        </pc:sldMkLst>
        <pc:spChg chg="mod">
          <ac:chgData name="Yongqiang Xiong" userId="b052f6be-7090-430a-b19b-ad0df49681c9" providerId="ADAL" clId="{D5F69302-2D06-42E6-8358-2981068DEC54}" dt="2019-08-17T01:11:49.353" v="107" actId="20577"/>
          <ac:spMkLst>
            <pc:docMk/>
            <pc:sldMk cId="987712761" sldId="394"/>
            <ac:spMk id="2" creationId="{00000000-0000-0000-0000-000000000000}"/>
          </ac:spMkLst>
        </pc:spChg>
        <pc:spChg chg="mod">
          <ac:chgData name="Yongqiang Xiong" userId="b052f6be-7090-430a-b19b-ad0df49681c9" providerId="ADAL" clId="{D5F69302-2D06-42E6-8358-2981068DEC54}" dt="2019-08-17T01:12:08.717" v="108" actId="20577"/>
          <ac:spMkLst>
            <pc:docMk/>
            <pc:sldMk cId="987712761" sldId="394"/>
            <ac:spMk id="89" creationId="{670E3DB9-4992-493F-94A0-B28065321901}"/>
          </ac:spMkLst>
        </pc:spChg>
      </pc:sldChg>
      <pc:sldChg chg="modSp ord">
        <pc:chgData name="Yongqiang Xiong" userId="b052f6be-7090-430a-b19b-ad0df49681c9" providerId="ADAL" clId="{D5F69302-2D06-42E6-8358-2981068DEC54}" dt="2019-08-17T01:14:33.852" v="162" actId="20577"/>
        <pc:sldMkLst>
          <pc:docMk/>
          <pc:sldMk cId="1665499942" sldId="668"/>
        </pc:sldMkLst>
        <pc:spChg chg="mod">
          <ac:chgData name="Yongqiang Xiong" userId="b052f6be-7090-430a-b19b-ad0df49681c9" providerId="ADAL" clId="{D5F69302-2D06-42E6-8358-2981068DEC54}" dt="2019-08-17T01:14:33.852" v="162" actId="20577"/>
          <ac:spMkLst>
            <pc:docMk/>
            <pc:sldMk cId="1665499942" sldId="668"/>
            <ac:spMk id="2" creationId="{00000000-0000-0000-0000-000000000000}"/>
          </ac:spMkLst>
        </pc:spChg>
      </pc:sldChg>
      <pc:sldChg chg="modSp ord">
        <pc:chgData name="Yongqiang Xiong" userId="b052f6be-7090-430a-b19b-ad0df49681c9" providerId="ADAL" clId="{D5F69302-2D06-42E6-8358-2981068DEC54}" dt="2019-08-17T01:14:39.572" v="163"/>
        <pc:sldMkLst>
          <pc:docMk/>
          <pc:sldMk cId="174908774" sldId="669"/>
        </pc:sldMkLst>
        <pc:spChg chg="mod">
          <ac:chgData name="Yongqiang Xiong" userId="b052f6be-7090-430a-b19b-ad0df49681c9" providerId="ADAL" clId="{D5F69302-2D06-42E6-8358-2981068DEC54}" dt="2019-08-17T01:14:15.267" v="158" actId="20577"/>
          <ac:spMkLst>
            <pc:docMk/>
            <pc:sldMk cId="174908774" sldId="669"/>
            <ac:spMk id="2" creationId="{00000000-0000-0000-0000-000000000000}"/>
          </ac:spMkLst>
        </pc:spChg>
      </pc:sldChg>
      <pc:sldChg chg="modSp">
        <pc:chgData name="Yongqiang Xiong" userId="b052f6be-7090-430a-b19b-ad0df49681c9" providerId="ADAL" clId="{D5F69302-2D06-42E6-8358-2981068DEC54}" dt="2019-08-17T01:18:20.643" v="245" actId="20577"/>
        <pc:sldMkLst>
          <pc:docMk/>
          <pc:sldMk cId="2002507685" sldId="1013"/>
        </pc:sldMkLst>
        <pc:spChg chg="mod">
          <ac:chgData name="Yongqiang Xiong" userId="b052f6be-7090-430a-b19b-ad0df49681c9" providerId="ADAL" clId="{D5F69302-2D06-42E6-8358-2981068DEC54}" dt="2019-08-17T01:18:20.643" v="245" actId="20577"/>
          <ac:spMkLst>
            <pc:docMk/>
            <pc:sldMk cId="2002507685" sldId="1013"/>
            <ac:spMk id="3" creationId="{14B17B95-0567-4B10-9278-46B58D41000E}"/>
          </ac:spMkLst>
        </pc:spChg>
      </pc:sldChg>
      <pc:sldChg chg="modSp">
        <pc:chgData name="Yongqiang Xiong" userId="b052f6be-7090-430a-b19b-ad0df49681c9" providerId="ADAL" clId="{D5F69302-2D06-42E6-8358-2981068DEC54}" dt="2019-08-17T01:15:50.709" v="218" actId="27636"/>
        <pc:sldMkLst>
          <pc:docMk/>
          <pc:sldMk cId="3659855515" sldId="1014"/>
        </pc:sldMkLst>
        <pc:spChg chg="mod">
          <ac:chgData name="Yongqiang Xiong" userId="b052f6be-7090-430a-b19b-ad0df49681c9" providerId="ADAL" clId="{D5F69302-2D06-42E6-8358-2981068DEC54}" dt="2019-08-17T01:15:50.709" v="218" actId="27636"/>
          <ac:spMkLst>
            <pc:docMk/>
            <pc:sldMk cId="3659855515" sldId="1014"/>
            <ac:spMk id="3" creationId="{677A540A-E50E-420A-B4BA-5B5313E70817}"/>
          </ac:spMkLst>
        </pc:spChg>
      </pc:sldChg>
      <pc:sldChg chg="modSp">
        <pc:chgData name="Yongqiang Xiong" userId="b052f6be-7090-430a-b19b-ad0df49681c9" providerId="ADAL" clId="{D5F69302-2D06-42E6-8358-2981068DEC54}" dt="2019-08-17T01:17:44.098" v="240" actId="20577"/>
        <pc:sldMkLst>
          <pc:docMk/>
          <pc:sldMk cId="1439465715" sldId="1054"/>
        </pc:sldMkLst>
        <pc:spChg chg="mod">
          <ac:chgData name="Yongqiang Xiong" userId="b052f6be-7090-430a-b19b-ad0df49681c9" providerId="ADAL" clId="{D5F69302-2D06-42E6-8358-2981068DEC54}" dt="2019-08-17T01:17:44.098" v="240" actId="20577"/>
          <ac:spMkLst>
            <pc:docMk/>
            <pc:sldMk cId="1439465715" sldId="1054"/>
            <ac:spMk id="2" creationId="{10CFEBAD-5E47-4956-A8B1-DDEA815C3857}"/>
          </ac:spMkLst>
        </pc:spChg>
      </pc:sldChg>
      <pc:sldChg chg="modSp">
        <pc:chgData name="Yongqiang Xiong" userId="b052f6be-7090-430a-b19b-ad0df49681c9" providerId="ADAL" clId="{D5F69302-2D06-42E6-8358-2981068DEC54}" dt="2019-08-17T01:13:40.432" v="134" actId="20577"/>
        <pc:sldMkLst>
          <pc:docMk/>
          <pc:sldMk cId="2561973671" sldId="1096"/>
        </pc:sldMkLst>
        <pc:spChg chg="mod">
          <ac:chgData name="Yongqiang Xiong" userId="b052f6be-7090-430a-b19b-ad0df49681c9" providerId="ADAL" clId="{D5F69302-2D06-42E6-8358-2981068DEC54}" dt="2019-08-17T01:13:40.432" v="134" actId="20577"/>
          <ac:spMkLst>
            <pc:docMk/>
            <pc:sldMk cId="2561973671" sldId="1096"/>
            <ac:spMk id="6" creationId="{13B11DF4-F7BA-47C1-8F2A-2E348D91B7ED}"/>
          </ac:spMkLst>
        </pc:spChg>
      </pc:sldChg>
      <pc:sldChg chg="modSp">
        <pc:chgData name="Yongqiang Xiong" userId="b052f6be-7090-430a-b19b-ad0df49681c9" providerId="ADAL" clId="{D5F69302-2D06-42E6-8358-2981068DEC54}" dt="2019-08-17T01:19:09.104" v="260" actId="403"/>
        <pc:sldMkLst>
          <pc:docMk/>
          <pc:sldMk cId="249607632" sldId="1347"/>
        </pc:sldMkLst>
        <pc:spChg chg="mod">
          <ac:chgData name="Yongqiang Xiong" userId="b052f6be-7090-430a-b19b-ad0df49681c9" providerId="ADAL" clId="{D5F69302-2D06-42E6-8358-2981068DEC54}" dt="2019-08-17T01:19:09.104" v="260" actId="403"/>
          <ac:spMkLst>
            <pc:docMk/>
            <pc:sldMk cId="249607632" sldId="1347"/>
            <ac:spMk id="2" creationId="{00000000-0000-0000-0000-000000000000}"/>
          </ac:spMkLst>
        </pc:spChg>
      </pc:sldChg>
      <pc:sldChg chg="modSp">
        <pc:chgData name="Yongqiang Xiong" userId="b052f6be-7090-430a-b19b-ad0df49681c9" providerId="ADAL" clId="{D5F69302-2D06-42E6-8358-2981068DEC54}" dt="2019-08-17T01:15:05.635" v="175" actId="20577"/>
        <pc:sldMkLst>
          <pc:docMk/>
          <pc:sldMk cId="3417466907" sldId="1398"/>
        </pc:sldMkLst>
        <pc:spChg chg="mod">
          <ac:chgData name="Yongqiang Xiong" userId="b052f6be-7090-430a-b19b-ad0df49681c9" providerId="ADAL" clId="{D5F69302-2D06-42E6-8358-2981068DEC54}" dt="2019-08-17T01:15:05.635" v="175" actId="20577"/>
          <ac:spMkLst>
            <pc:docMk/>
            <pc:sldMk cId="3417466907" sldId="1398"/>
            <ac:spMk id="3" creationId="{6AA14152-0D33-4356-B46B-D2DE18A06A60}"/>
          </ac:spMkLst>
        </pc:spChg>
      </pc:sldChg>
      <pc:sldChg chg="modSp">
        <pc:chgData name="Yongqiang Xiong" userId="b052f6be-7090-430a-b19b-ad0df49681c9" providerId="ADAL" clId="{D5F69302-2D06-42E6-8358-2981068DEC54}" dt="2019-08-17T01:12:40.161" v="116" actId="20577"/>
        <pc:sldMkLst>
          <pc:docMk/>
          <pc:sldMk cId="3008487193" sldId="1402"/>
        </pc:sldMkLst>
        <pc:spChg chg="mod">
          <ac:chgData name="Yongqiang Xiong" userId="b052f6be-7090-430a-b19b-ad0df49681c9" providerId="ADAL" clId="{D5F69302-2D06-42E6-8358-2981068DEC54}" dt="2019-08-17T01:12:40.161" v="116" actId="20577"/>
          <ac:spMkLst>
            <pc:docMk/>
            <pc:sldMk cId="3008487193" sldId="1402"/>
            <ac:spMk id="2" creationId="{00000000-0000-0000-0000-000000000000}"/>
          </ac:spMkLst>
        </pc:spChg>
      </pc:sldChg>
      <pc:sldChg chg="addSp delSp modSp add">
        <pc:chgData name="Yongqiang Xiong" userId="b052f6be-7090-430a-b19b-ad0df49681c9" providerId="ADAL" clId="{D5F69302-2D06-42E6-8358-2981068DEC54}" dt="2019-08-17T01:19:49.543" v="270" actId="20577"/>
        <pc:sldMkLst>
          <pc:docMk/>
          <pc:sldMk cId="3448186860" sldId="1404"/>
        </pc:sldMkLst>
        <pc:spChg chg="mod">
          <ac:chgData name="Yongqiang Xiong" userId="b052f6be-7090-430a-b19b-ad0df49681c9" providerId="ADAL" clId="{D5F69302-2D06-42E6-8358-2981068DEC54}" dt="2019-08-17T01:19:49.543" v="270" actId="20577"/>
          <ac:spMkLst>
            <pc:docMk/>
            <pc:sldMk cId="3448186860" sldId="1404"/>
            <ac:spMk id="2" creationId="{1C33648C-C8F8-4292-AD9D-0D7552C61E01}"/>
          </ac:spMkLst>
        </pc:spChg>
        <pc:spChg chg="del">
          <ac:chgData name="Yongqiang Xiong" userId="b052f6be-7090-430a-b19b-ad0df49681c9" providerId="ADAL" clId="{D5F69302-2D06-42E6-8358-2981068DEC54}" dt="2019-08-17T01:16:28.289" v="222"/>
          <ac:spMkLst>
            <pc:docMk/>
            <pc:sldMk cId="3448186860" sldId="1404"/>
            <ac:spMk id="3" creationId="{09213402-4F12-4DF1-99A2-A8FD489B6B07}"/>
          </ac:spMkLst>
        </pc:spChg>
        <pc:picChg chg="add mod modCrop">
          <ac:chgData name="Yongqiang Xiong" userId="b052f6be-7090-430a-b19b-ad0df49681c9" providerId="ADAL" clId="{D5F69302-2D06-42E6-8358-2981068DEC54}" dt="2019-08-17T01:19:34.337" v="261" actId="1076"/>
          <ac:picMkLst>
            <pc:docMk/>
            <pc:sldMk cId="3448186860" sldId="1404"/>
            <ac:picMk id="7" creationId="{D82C8608-727E-4046-976D-1A73FC9AC41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pengc\Desktop\AI-Pre-Pen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pengc\Desktop\AI-Pre-Pen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FPGACluster_paper\figs\source_files\multi_regex_performanc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FPGACluster_paper\figs\source_files\multi_regex_performance.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961266351153593"/>
          <c:y val="5.0925925925925923E-2"/>
          <c:w val="0.81524372054256511"/>
          <c:h val="0.7979838601689766"/>
        </c:manualLayout>
      </c:layout>
      <c:barChart>
        <c:barDir val="col"/>
        <c:grouping val="stacked"/>
        <c:varyColors val="0"/>
        <c:ser>
          <c:idx val="0"/>
          <c:order val="0"/>
          <c:tx>
            <c:strRef>
              <c:f>Sheet1!$A$8</c:f>
              <c:strCache>
                <c:ptCount val="1"/>
                <c:pt idx="0">
                  <c:v>DUA</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Sheet1!$B$7:$D$7</c:f>
              <c:numCache>
                <c:formatCode>General</c:formatCode>
                <c:ptCount val="3"/>
                <c:pt idx="0">
                  <c:v>64</c:v>
                </c:pt>
                <c:pt idx="1">
                  <c:v>128</c:v>
                </c:pt>
                <c:pt idx="2">
                  <c:v>256</c:v>
                </c:pt>
              </c:numCache>
            </c:numRef>
          </c:cat>
          <c:val>
            <c:numRef>
              <c:f>Sheet1!$B$8:$D$8</c:f>
              <c:numCache>
                <c:formatCode>0.000</c:formatCode>
                <c:ptCount val="3"/>
                <c:pt idx="0">
                  <c:v>0.15258300000000036</c:v>
                </c:pt>
                <c:pt idx="1">
                  <c:v>0.17625299999999999</c:v>
                </c:pt>
                <c:pt idx="2">
                  <c:v>0.19636400000000043</c:v>
                </c:pt>
              </c:numCache>
            </c:numRef>
          </c:val>
          <c:extLst>
            <c:ext xmlns:c16="http://schemas.microsoft.com/office/drawing/2014/chart" uri="{C3380CC4-5D6E-409C-BE32-E72D297353CC}">
              <c16:uniqueId val="{00000000-CA24-4D70-9090-787A9DE95E32}"/>
            </c:ext>
          </c:extLst>
        </c:ser>
        <c:ser>
          <c:idx val="1"/>
          <c:order val="1"/>
          <c:tx>
            <c:strRef>
              <c:f>Sheet1!$A$9</c:f>
              <c:strCache>
                <c:ptCount val="1"/>
                <c:pt idx="0">
                  <c:v>LTL</c:v>
                </c:pt>
              </c:strCache>
            </c:strRef>
          </c:tx>
          <c:spPr>
            <a:solidFill>
              <a:srgbClr val="ADD8E6"/>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Sheet1!$B$7:$D$7</c:f>
              <c:numCache>
                <c:formatCode>General</c:formatCode>
                <c:ptCount val="3"/>
                <c:pt idx="0">
                  <c:v>64</c:v>
                </c:pt>
                <c:pt idx="1">
                  <c:v>128</c:v>
                </c:pt>
                <c:pt idx="2">
                  <c:v>256</c:v>
                </c:pt>
              </c:numCache>
            </c:numRef>
          </c:cat>
          <c:val>
            <c:numRef>
              <c:f>Sheet1!$B$9:$D$9</c:f>
              <c:numCache>
                <c:formatCode>0.000</c:formatCode>
                <c:ptCount val="3"/>
                <c:pt idx="0">
                  <c:v>1.266</c:v>
                </c:pt>
                <c:pt idx="1">
                  <c:v>1.266</c:v>
                </c:pt>
                <c:pt idx="2">
                  <c:v>1.3160000000000001</c:v>
                </c:pt>
              </c:numCache>
            </c:numRef>
          </c:val>
          <c:extLst>
            <c:ext xmlns:c16="http://schemas.microsoft.com/office/drawing/2014/chart" uri="{C3380CC4-5D6E-409C-BE32-E72D297353CC}">
              <c16:uniqueId val="{00000001-CA24-4D70-9090-787A9DE95E32}"/>
            </c:ext>
          </c:extLst>
        </c:ser>
        <c:ser>
          <c:idx val="2"/>
          <c:order val="2"/>
          <c:tx>
            <c:strRef>
              <c:f>Sheet1!$A$10</c:f>
              <c:strCache>
                <c:ptCount val="1"/>
                <c:pt idx="0">
                  <c:v>FPGA Connect</c:v>
                </c:pt>
              </c:strCache>
            </c:strRef>
          </c:tx>
          <c:spPr>
            <a:solidFill>
              <a:srgbClr val="9BCB39"/>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Sheet1!$B$7:$D$7</c:f>
              <c:numCache>
                <c:formatCode>General</c:formatCode>
                <c:ptCount val="3"/>
                <c:pt idx="0">
                  <c:v>64</c:v>
                </c:pt>
                <c:pt idx="1">
                  <c:v>128</c:v>
                </c:pt>
                <c:pt idx="2">
                  <c:v>256</c:v>
                </c:pt>
              </c:numCache>
            </c:numRef>
          </c:cat>
          <c:val>
            <c:numRef>
              <c:f>Sheet1!$B$10:$D$10</c:f>
              <c:numCache>
                <c:formatCode>0.000</c:formatCode>
                <c:ptCount val="3"/>
                <c:pt idx="0">
                  <c:v>2.4436079999999998</c:v>
                </c:pt>
                <c:pt idx="1">
                  <c:v>2.4791560000000001</c:v>
                </c:pt>
                <c:pt idx="2">
                  <c:v>2.5448439999999999</c:v>
                </c:pt>
              </c:numCache>
            </c:numRef>
          </c:val>
          <c:extLst>
            <c:ext xmlns:c16="http://schemas.microsoft.com/office/drawing/2014/chart" uri="{C3380CC4-5D6E-409C-BE32-E72D297353CC}">
              <c16:uniqueId val="{00000002-CA24-4D70-9090-787A9DE95E32}"/>
            </c:ext>
          </c:extLst>
        </c:ser>
        <c:dLbls>
          <c:dLblPos val="ctr"/>
          <c:showLegendKey val="0"/>
          <c:showVal val="1"/>
          <c:showCatName val="0"/>
          <c:showSerName val="0"/>
          <c:showPercent val="0"/>
          <c:showBubbleSize val="0"/>
        </c:dLbls>
        <c:gapWidth val="150"/>
        <c:overlap val="100"/>
        <c:axId val="560256088"/>
        <c:axId val="557523464"/>
      </c:barChart>
      <c:catAx>
        <c:axId val="560256088"/>
        <c:scaling>
          <c:orientation val="minMax"/>
        </c:scaling>
        <c:delete val="0"/>
        <c:axPos val="b"/>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a:t>Packet Size (B)</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557523464"/>
        <c:crosses val="autoZero"/>
        <c:auto val="1"/>
        <c:lblAlgn val="ctr"/>
        <c:lblOffset val="100"/>
        <c:noMultiLvlLbl val="0"/>
      </c:catAx>
      <c:valAx>
        <c:axId val="557523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a:t>Latency (us)</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560256088"/>
        <c:crosses val="autoZero"/>
        <c:crossBetween val="between"/>
      </c:valAx>
      <c:spPr>
        <a:noFill/>
        <a:ln w="19050">
          <a:solidFill>
            <a:sysClr val="windowText" lastClr="000000"/>
          </a:solidFill>
        </a:ln>
        <a:effectLst/>
      </c:spPr>
    </c:plotArea>
    <c:legend>
      <c:legendPos val="b"/>
      <c:layout>
        <c:manualLayout>
          <c:xMode val="edge"/>
          <c:yMode val="edge"/>
          <c:x val="0.17134040202628001"/>
          <c:y val="6.2582182619879551E-2"/>
          <c:w val="0.5804445668419157"/>
          <c:h val="7.8125529117187412E-2"/>
        </c:manualLayout>
      </c:layout>
      <c:overlay val="0"/>
      <c:spPr>
        <a:solidFill>
          <a:schemeClr val="bg1"/>
        </a:solidFill>
        <a:ln>
          <a:solidFill>
            <a:sysClr val="windowText" lastClr="000000"/>
          </a:solid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b="1"/>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Training Throughput</a:t>
            </a:r>
          </a:p>
        </c:rich>
      </c:tx>
      <c:layout>
        <c:manualLayout>
          <c:xMode val="edge"/>
          <c:yMode val="edge"/>
          <c:x val="0.29056819295572606"/>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7411000885209887"/>
          <c:y val="0.16589501312335958"/>
          <c:w val="0.79303567991886004"/>
          <c:h val="0.63272122292107447"/>
        </c:manualLayout>
      </c:layout>
      <c:barChart>
        <c:barDir val="col"/>
        <c:grouping val="clustered"/>
        <c:varyColors val="0"/>
        <c:ser>
          <c:idx val="0"/>
          <c:order val="0"/>
          <c:tx>
            <c:strRef>
              <c:f>Binyao!$A$3</c:f>
              <c:strCache>
                <c:ptCount val="1"/>
                <c:pt idx="0">
                  <c:v>Existing</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dLbls>
            <c:delete val="1"/>
          </c:dLbls>
          <c:cat>
            <c:strRef>
              <c:f>Binyao!$B$2:$C$2</c:f>
              <c:strCache>
                <c:ptCount val="2"/>
                <c:pt idx="0">
                  <c:v>1*P100</c:v>
                </c:pt>
                <c:pt idx="1">
                  <c:v>2*P100</c:v>
                </c:pt>
              </c:strCache>
            </c:strRef>
          </c:cat>
          <c:val>
            <c:numRef>
              <c:f>Binyao!$B$3:$C$3</c:f>
              <c:numCache>
                <c:formatCode>General</c:formatCode>
                <c:ptCount val="2"/>
                <c:pt idx="0">
                  <c:v>2408.06</c:v>
                </c:pt>
                <c:pt idx="1">
                  <c:v>4217.5600000000004</c:v>
                </c:pt>
              </c:numCache>
            </c:numRef>
          </c:val>
          <c:extLst>
            <c:ext xmlns:c16="http://schemas.microsoft.com/office/drawing/2014/chart" uri="{C3380CC4-5D6E-409C-BE32-E72D297353CC}">
              <c16:uniqueId val="{00000000-F628-40A0-BF4E-54513A921BA3}"/>
            </c:ext>
          </c:extLst>
        </c:ser>
        <c:ser>
          <c:idx val="1"/>
          <c:order val="1"/>
          <c:tx>
            <c:strRef>
              <c:f>Binyao!$A$4</c:f>
              <c:strCache>
                <c:ptCount val="1"/>
                <c:pt idx="0">
                  <c:v>Terminus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dLbls>
            <c:delete val="1"/>
          </c:dLbls>
          <c:cat>
            <c:strRef>
              <c:f>Binyao!$B$2:$C$2</c:f>
              <c:strCache>
                <c:ptCount val="2"/>
                <c:pt idx="0">
                  <c:v>1*P100</c:v>
                </c:pt>
                <c:pt idx="1">
                  <c:v>2*P100</c:v>
                </c:pt>
              </c:strCache>
            </c:strRef>
          </c:cat>
          <c:val>
            <c:numRef>
              <c:f>Binyao!$B$4:$C$4</c:f>
              <c:numCache>
                <c:formatCode>General</c:formatCode>
                <c:ptCount val="2"/>
                <c:pt idx="0">
                  <c:v>2504.65</c:v>
                </c:pt>
                <c:pt idx="1">
                  <c:v>4531.58</c:v>
                </c:pt>
              </c:numCache>
            </c:numRef>
          </c:val>
          <c:extLst>
            <c:ext xmlns:c16="http://schemas.microsoft.com/office/drawing/2014/chart" uri="{C3380CC4-5D6E-409C-BE32-E72D297353CC}">
              <c16:uniqueId val="{00000001-F628-40A0-BF4E-54513A921BA3}"/>
            </c:ext>
          </c:extLst>
        </c:ser>
        <c:dLbls>
          <c:showLegendKey val="0"/>
          <c:showVal val="1"/>
          <c:showCatName val="0"/>
          <c:showSerName val="0"/>
          <c:showPercent val="0"/>
          <c:showBubbleSize val="0"/>
        </c:dLbls>
        <c:gapWidth val="140"/>
        <c:overlap val="-100"/>
        <c:axId val="1994123887"/>
        <c:axId val="1994276783"/>
      </c:barChart>
      <c:catAx>
        <c:axId val="1994123887"/>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94276783"/>
        <c:crosses val="autoZero"/>
        <c:auto val="1"/>
        <c:lblAlgn val="ctr"/>
        <c:lblOffset val="100"/>
        <c:noMultiLvlLbl val="0"/>
      </c:catAx>
      <c:valAx>
        <c:axId val="1994276783"/>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US" sz="1400"/>
                  <a:t>Throughput (Image/s)</a:t>
                </a:r>
              </a:p>
            </c:rich>
          </c:tx>
          <c:layout>
            <c:manualLayout>
              <c:xMode val="edge"/>
              <c:yMode val="edge"/>
              <c:x val="1.1113789105717262E-2"/>
              <c:y val="0.29411272275176131"/>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94123887"/>
        <c:crosses val="autoZero"/>
        <c:crossBetween val="between"/>
        <c:majorUnit val="1000"/>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2"/>
                </a:solidFill>
                <a:latin typeface="+mn-lt"/>
                <a:ea typeface="+mn-ea"/>
                <a:cs typeface="+mn-cs"/>
              </a:defRPr>
            </a:pPr>
            <a:endParaRPr lang="en-US"/>
          </a:p>
        </c:txPr>
      </c:dTable>
      <c:spPr>
        <a:noFill/>
        <a:ln>
          <a:noFill/>
        </a:ln>
        <a:effectLst/>
      </c:spPr>
    </c:plotArea>
    <c:legend>
      <c:legendPos val="b"/>
      <c:layout>
        <c:manualLayout>
          <c:xMode val="edge"/>
          <c:yMode val="edge"/>
          <c:x val="0.219183127957018"/>
          <c:y val="0.17187974171728884"/>
          <c:w val="0.16664011476125559"/>
          <c:h val="0.1410412872740692"/>
        </c:manualLayout>
      </c:layout>
      <c:overlay val="0"/>
      <c:spPr>
        <a:solidFill>
          <a:schemeClr val="bg1"/>
        </a:solidFill>
        <a:ln>
          <a:solidFill>
            <a:schemeClr val="bg2">
              <a:lumMod val="75000"/>
            </a:schemeClr>
          </a:solid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CPU Cost</a:t>
            </a:r>
          </a:p>
        </c:rich>
      </c:tx>
      <c:layout>
        <c:manualLayout>
          <c:xMode val="edge"/>
          <c:yMode val="edge"/>
          <c:x val="0.40538687913742083"/>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5609551490754414"/>
          <c:y val="0.15047120531681282"/>
          <c:w val="0.83752266494090022"/>
          <c:h val="0.62996969561041183"/>
        </c:manualLayout>
      </c:layout>
      <c:barChart>
        <c:barDir val="col"/>
        <c:grouping val="stacked"/>
        <c:varyColors val="0"/>
        <c:ser>
          <c:idx val="0"/>
          <c:order val="0"/>
          <c:tx>
            <c:strRef>
              <c:f>'2018-10-25'!$D$4</c:f>
              <c:strCache>
                <c:ptCount val="1"/>
                <c:pt idx="0">
                  <c:v>Training</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cat>
            <c:strRef>
              <c:f>'2018-10-25'!$E$3:$H$3</c:f>
              <c:strCache>
                <c:ptCount val="4"/>
                <c:pt idx="0">
                  <c:v>Tradition</c:v>
                </c:pt>
                <c:pt idx="1">
                  <c:v>AI-Pre</c:v>
                </c:pt>
                <c:pt idx="2">
                  <c:v>Tradition</c:v>
                </c:pt>
                <c:pt idx="3">
                  <c:v>AI-Pre</c:v>
                </c:pt>
              </c:strCache>
            </c:strRef>
          </c:cat>
          <c:val>
            <c:numRef>
              <c:f>'2018-10-25'!$E$4:$H$4</c:f>
              <c:numCache>
                <c:formatCode>General</c:formatCode>
                <c:ptCount val="4"/>
                <c:pt idx="0">
                  <c:v>1.0900000000000001</c:v>
                </c:pt>
                <c:pt idx="1">
                  <c:v>1.1000000000000001</c:v>
                </c:pt>
                <c:pt idx="2">
                  <c:v>2.6399999999999997</c:v>
                </c:pt>
                <c:pt idx="3">
                  <c:v>2.67</c:v>
                </c:pt>
              </c:numCache>
            </c:numRef>
          </c:val>
          <c:extLst>
            <c:ext xmlns:c16="http://schemas.microsoft.com/office/drawing/2014/chart" uri="{C3380CC4-5D6E-409C-BE32-E72D297353CC}">
              <c16:uniqueId val="{00000000-9618-425F-BEC6-1E4AE114FD7D}"/>
            </c:ext>
          </c:extLst>
        </c:ser>
        <c:ser>
          <c:idx val="1"/>
          <c:order val="1"/>
          <c:tx>
            <c:strRef>
              <c:f>'2018-10-25'!$D$5</c:f>
              <c:strCache>
                <c:ptCount val="1"/>
                <c:pt idx="0">
                  <c:v>IO &amp; Pre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cat>
            <c:strRef>
              <c:f>'2018-10-25'!$E$3:$H$3</c:f>
              <c:strCache>
                <c:ptCount val="4"/>
                <c:pt idx="0">
                  <c:v>Tradition</c:v>
                </c:pt>
                <c:pt idx="1">
                  <c:v>AI-Pre</c:v>
                </c:pt>
                <c:pt idx="2">
                  <c:v>Tradition</c:v>
                </c:pt>
                <c:pt idx="3">
                  <c:v>AI-Pre</c:v>
                </c:pt>
              </c:strCache>
            </c:strRef>
          </c:cat>
          <c:val>
            <c:numRef>
              <c:f>'2018-10-25'!$E$5:$H$5</c:f>
              <c:numCache>
                <c:formatCode>General</c:formatCode>
                <c:ptCount val="4"/>
                <c:pt idx="0">
                  <c:v>7.74</c:v>
                </c:pt>
                <c:pt idx="1">
                  <c:v>0.56000000000000005</c:v>
                </c:pt>
                <c:pt idx="2">
                  <c:v>18.829999999999998</c:v>
                </c:pt>
                <c:pt idx="3">
                  <c:v>0.83000000000000007</c:v>
                </c:pt>
              </c:numCache>
            </c:numRef>
          </c:val>
          <c:extLst>
            <c:ext xmlns:c16="http://schemas.microsoft.com/office/drawing/2014/chart" uri="{C3380CC4-5D6E-409C-BE32-E72D297353CC}">
              <c16:uniqueId val="{00000001-9618-425F-BEC6-1E4AE114FD7D}"/>
            </c:ext>
          </c:extLst>
        </c:ser>
        <c:dLbls>
          <c:showLegendKey val="0"/>
          <c:showVal val="0"/>
          <c:showCatName val="0"/>
          <c:showSerName val="0"/>
          <c:showPercent val="0"/>
          <c:showBubbleSize val="0"/>
        </c:dLbls>
        <c:gapWidth val="140"/>
        <c:overlap val="100"/>
        <c:axId val="2052049119"/>
        <c:axId val="2048313503"/>
      </c:barChart>
      <c:catAx>
        <c:axId val="2052049119"/>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48313503"/>
        <c:crosses val="autoZero"/>
        <c:auto val="1"/>
        <c:lblAlgn val="ctr"/>
        <c:lblOffset val="100"/>
        <c:noMultiLvlLbl val="0"/>
      </c:catAx>
      <c:valAx>
        <c:axId val="2048313503"/>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US" sz="1400"/>
                  <a:t>Number of CPU Cores</a:t>
                </a:r>
              </a:p>
            </c:rich>
          </c:tx>
          <c:layout>
            <c:manualLayout>
              <c:xMode val="edge"/>
              <c:yMode val="edge"/>
              <c:x val="4.0732747561024282E-2"/>
              <c:y val="0.22738165613376332"/>
            </c:manualLayout>
          </c:layout>
          <c:overlay val="0"/>
          <c:spPr>
            <a:noFill/>
            <a:ln>
              <a:noFill/>
            </a:ln>
            <a:effectLst/>
          </c:spPr>
          <c:txPr>
            <a:bodyPr rot="-540000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52049119"/>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2"/>
                </a:solidFill>
                <a:latin typeface="+mn-lt"/>
                <a:ea typeface="+mn-ea"/>
                <a:cs typeface="+mn-cs"/>
              </a:defRPr>
            </a:pPr>
            <a:endParaRPr lang="en-US"/>
          </a:p>
        </c:txPr>
      </c:dTable>
      <c:spPr>
        <a:noFill/>
        <a:ln>
          <a:noFill/>
        </a:ln>
        <a:effectLst/>
      </c:spPr>
    </c:plotArea>
    <c:legend>
      <c:legendPos val="b"/>
      <c:layout>
        <c:manualLayout>
          <c:xMode val="edge"/>
          <c:yMode val="edge"/>
          <c:x val="0.18472906842816497"/>
          <c:y val="0.17115301774634875"/>
          <c:w val="0.16393202513385144"/>
          <c:h val="0.14729542156380473"/>
        </c:manualLayout>
      </c:layout>
      <c:overlay val="0"/>
      <c:spPr>
        <a:solidFill>
          <a:schemeClr val="bg1"/>
        </a:solidFill>
        <a:ln>
          <a:solidFill>
            <a:schemeClr val="bg2">
              <a:lumMod val="75000"/>
            </a:schemeClr>
          </a:solid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3355329552218"/>
          <c:y val="6.9444444444444448E-2"/>
          <c:w val="0.82810215651928221"/>
          <c:h val="0.76318422890339599"/>
        </c:manualLayout>
      </c:layout>
      <c:scatterChart>
        <c:scatterStyle val="smoothMarker"/>
        <c:varyColors val="0"/>
        <c:ser>
          <c:idx val="0"/>
          <c:order val="0"/>
          <c:tx>
            <c:strRef>
              <c:f>Sheet1!$G$2</c:f>
              <c:strCache>
                <c:ptCount val="1"/>
                <c:pt idx="0">
                  <c:v>through FPGA Connect</c:v>
                </c:pt>
              </c:strCache>
            </c:strRef>
          </c:tx>
          <c:spPr>
            <a:ln w="38100" cap="rnd">
              <a:solidFill>
                <a:schemeClr val="accent1">
                  <a:lumMod val="75000"/>
                </a:schemeClr>
              </a:solidFill>
              <a:round/>
            </a:ln>
            <a:effectLst/>
          </c:spPr>
          <c:marker>
            <c:symbol val="circle"/>
            <c:size val="5"/>
            <c:spPr>
              <a:solidFill>
                <a:schemeClr val="accent1">
                  <a:lumMod val="75000"/>
                </a:schemeClr>
              </a:solidFill>
              <a:ln w="38100">
                <a:solidFill>
                  <a:schemeClr val="accent1">
                    <a:lumMod val="75000"/>
                  </a:schemeClr>
                </a:solidFill>
              </a:ln>
              <a:effectLst/>
            </c:spPr>
          </c:marker>
          <c:xVal>
            <c:numRef>
              <c:f>Sheet1!$F$3:$F$11</c:f>
              <c:numCache>
                <c:formatCode>General</c:formatCode>
                <c:ptCount val="9"/>
                <c:pt idx="0">
                  <c:v>64</c:v>
                </c:pt>
                <c:pt idx="1">
                  <c:v>128</c:v>
                </c:pt>
                <c:pt idx="2">
                  <c:v>256</c:v>
                </c:pt>
                <c:pt idx="3">
                  <c:v>512</c:v>
                </c:pt>
                <c:pt idx="4">
                  <c:v>1024</c:v>
                </c:pt>
                <c:pt idx="5">
                  <c:v>2048</c:v>
                </c:pt>
                <c:pt idx="6">
                  <c:v>4096</c:v>
                </c:pt>
                <c:pt idx="7">
                  <c:v>8192</c:v>
                </c:pt>
                <c:pt idx="8">
                  <c:v>16384</c:v>
                </c:pt>
              </c:numCache>
            </c:numRef>
          </c:xVal>
          <c:yVal>
            <c:numRef>
              <c:f>Sheet1!$G$3:$G$11</c:f>
              <c:numCache>
                <c:formatCode>General</c:formatCode>
                <c:ptCount val="9"/>
                <c:pt idx="0">
                  <c:v>5.2730427264529672E-2</c:v>
                </c:pt>
                <c:pt idx="1">
                  <c:v>0.10454211129958134</c:v>
                </c:pt>
                <c:pt idx="2">
                  <c:v>0.21061618777612734</c:v>
                </c:pt>
                <c:pt idx="3">
                  <c:v>0.41293323693628836</c:v>
                </c:pt>
                <c:pt idx="4">
                  <c:v>0.83114045735664832</c:v>
                </c:pt>
                <c:pt idx="5">
                  <c:v>1.6005584121384435</c:v>
                </c:pt>
                <c:pt idx="6">
                  <c:v>2.990536885787237</c:v>
                </c:pt>
                <c:pt idx="7">
                  <c:v>4.1195798761491194</c:v>
                </c:pt>
                <c:pt idx="8">
                  <c:v>4.1432523064579767</c:v>
                </c:pt>
              </c:numCache>
            </c:numRef>
          </c:yVal>
          <c:smooth val="1"/>
          <c:extLst>
            <c:ext xmlns:c16="http://schemas.microsoft.com/office/drawing/2014/chart" uri="{C3380CC4-5D6E-409C-BE32-E72D297353CC}">
              <c16:uniqueId val="{00000000-8A2E-4D35-A21A-0BFB8AB4B146}"/>
            </c:ext>
          </c:extLst>
        </c:ser>
        <c:ser>
          <c:idx val="1"/>
          <c:order val="1"/>
          <c:tx>
            <c:strRef>
              <c:f>Sheet1!$H$2</c:f>
              <c:strCache>
                <c:ptCount val="1"/>
                <c:pt idx="0">
                  <c:v>through CPU</c:v>
                </c:pt>
              </c:strCache>
            </c:strRef>
          </c:tx>
          <c:spPr>
            <a:ln w="38100" cap="rnd">
              <a:solidFill>
                <a:schemeClr val="accent6">
                  <a:lumMod val="60000"/>
                  <a:lumOff val="40000"/>
                </a:schemeClr>
              </a:solidFill>
              <a:round/>
            </a:ln>
            <a:effectLst/>
          </c:spPr>
          <c:marker>
            <c:symbol val="x"/>
            <c:size val="5"/>
            <c:spPr>
              <a:solidFill>
                <a:schemeClr val="accent6">
                  <a:lumMod val="60000"/>
                  <a:lumOff val="40000"/>
                </a:schemeClr>
              </a:solidFill>
              <a:ln w="38100">
                <a:solidFill>
                  <a:schemeClr val="accent6">
                    <a:lumMod val="60000"/>
                    <a:lumOff val="40000"/>
                  </a:schemeClr>
                </a:solidFill>
              </a:ln>
              <a:effectLst/>
            </c:spPr>
          </c:marker>
          <c:xVal>
            <c:numRef>
              <c:f>Sheet1!$F$3:$F$11</c:f>
              <c:numCache>
                <c:formatCode>General</c:formatCode>
                <c:ptCount val="9"/>
                <c:pt idx="0">
                  <c:v>64</c:v>
                </c:pt>
                <c:pt idx="1">
                  <c:v>128</c:v>
                </c:pt>
                <c:pt idx="2">
                  <c:v>256</c:v>
                </c:pt>
                <c:pt idx="3">
                  <c:v>512</c:v>
                </c:pt>
                <c:pt idx="4">
                  <c:v>1024</c:v>
                </c:pt>
                <c:pt idx="5">
                  <c:v>2048</c:v>
                </c:pt>
                <c:pt idx="6">
                  <c:v>4096</c:v>
                </c:pt>
                <c:pt idx="7">
                  <c:v>8192</c:v>
                </c:pt>
                <c:pt idx="8">
                  <c:v>16384</c:v>
                </c:pt>
              </c:numCache>
            </c:numRef>
          </c:xVal>
          <c:yVal>
            <c:numRef>
              <c:f>Sheet1!$H$3:$H$11</c:f>
              <c:numCache>
                <c:formatCode>General</c:formatCode>
                <c:ptCount val="9"/>
                <c:pt idx="0">
                  <c:v>1.8145944591833291E-2</c:v>
                </c:pt>
                <c:pt idx="1">
                  <c:v>3.6211523990930979E-2</c:v>
                </c:pt>
                <c:pt idx="2">
                  <c:v>7.0499412959481353E-2</c:v>
                </c:pt>
                <c:pt idx="3">
                  <c:v>0.14296323423713844</c:v>
                </c:pt>
                <c:pt idx="4">
                  <c:v>0.27756218357281426</c:v>
                </c:pt>
                <c:pt idx="5">
                  <c:v>0.53776389878971642</c:v>
                </c:pt>
                <c:pt idx="6">
                  <c:v>0.99260133424877428</c:v>
                </c:pt>
                <c:pt idx="7">
                  <c:v>1.6620792727184164</c:v>
                </c:pt>
                <c:pt idx="8">
                  <c:v>2.4886046187931417</c:v>
                </c:pt>
              </c:numCache>
            </c:numRef>
          </c:yVal>
          <c:smooth val="1"/>
          <c:extLst>
            <c:ext xmlns:c16="http://schemas.microsoft.com/office/drawing/2014/chart" uri="{C3380CC4-5D6E-409C-BE32-E72D297353CC}">
              <c16:uniqueId val="{00000001-8A2E-4D35-A21A-0BFB8AB4B146}"/>
            </c:ext>
          </c:extLst>
        </c:ser>
        <c:ser>
          <c:idx val="2"/>
          <c:order val="2"/>
          <c:tx>
            <c:strRef>
              <c:f>Sheet1!$I$2</c:f>
              <c:strCache>
                <c:ptCount val="1"/>
                <c:pt idx="0">
                  <c:v>Pure CPU</c:v>
                </c:pt>
              </c:strCache>
            </c:strRef>
          </c:tx>
          <c:spPr>
            <a:ln w="38100" cap="rnd">
              <a:solidFill>
                <a:schemeClr val="accent2"/>
              </a:solidFill>
              <a:round/>
            </a:ln>
            <a:effectLst/>
          </c:spPr>
          <c:marker>
            <c:symbol val="triangle"/>
            <c:size val="5"/>
            <c:spPr>
              <a:solidFill>
                <a:schemeClr val="accent2"/>
              </a:solidFill>
              <a:ln w="38100">
                <a:solidFill>
                  <a:schemeClr val="accent2"/>
                </a:solidFill>
              </a:ln>
              <a:effectLst/>
            </c:spPr>
          </c:marker>
          <c:xVal>
            <c:numRef>
              <c:f>Sheet1!$F$3:$F$11</c:f>
              <c:numCache>
                <c:formatCode>General</c:formatCode>
                <c:ptCount val="9"/>
                <c:pt idx="0">
                  <c:v>64</c:v>
                </c:pt>
                <c:pt idx="1">
                  <c:v>128</c:v>
                </c:pt>
                <c:pt idx="2">
                  <c:v>256</c:v>
                </c:pt>
                <c:pt idx="3">
                  <c:v>512</c:v>
                </c:pt>
                <c:pt idx="4">
                  <c:v>1024</c:v>
                </c:pt>
                <c:pt idx="5">
                  <c:v>2048</c:v>
                </c:pt>
                <c:pt idx="6">
                  <c:v>4096</c:v>
                </c:pt>
                <c:pt idx="7">
                  <c:v>8192</c:v>
                </c:pt>
                <c:pt idx="8">
                  <c:v>16384</c:v>
                </c:pt>
              </c:numCache>
            </c:numRef>
          </c:xVal>
          <c:yVal>
            <c:numRef>
              <c:f>Sheet1!$I$3:$I$11</c:f>
              <c:numCache>
                <c:formatCode>General</c:formatCode>
                <c:ptCount val="9"/>
                <c:pt idx="0">
                  <c:v>1.3690208255999999E-5</c:v>
                </c:pt>
                <c:pt idx="1">
                  <c:v>9.3952409599999989E-6</c:v>
                </c:pt>
                <c:pt idx="2">
                  <c:v>7.3819750400000007E-6</c:v>
                </c:pt>
                <c:pt idx="3">
                  <c:v>5.2344913919999997E-6</c:v>
                </c:pt>
                <c:pt idx="4">
                  <c:v>3.8923141120000004E-6</c:v>
                </c:pt>
                <c:pt idx="5">
                  <c:v>3.087007744E-6</c:v>
                </c:pt>
                <c:pt idx="6">
                  <c:v>4.0265318400000003E-7</c:v>
                </c:pt>
                <c:pt idx="7">
                  <c:v>1.3421772799999996E-7</c:v>
                </c:pt>
                <c:pt idx="8">
                  <c:v>2.6843545599999991E-7</c:v>
                </c:pt>
              </c:numCache>
            </c:numRef>
          </c:yVal>
          <c:smooth val="1"/>
          <c:extLst>
            <c:ext xmlns:c16="http://schemas.microsoft.com/office/drawing/2014/chart" uri="{C3380CC4-5D6E-409C-BE32-E72D297353CC}">
              <c16:uniqueId val="{00000002-8A2E-4D35-A21A-0BFB8AB4B146}"/>
            </c:ext>
          </c:extLst>
        </c:ser>
        <c:dLbls>
          <c:showLegendKey val="0"/>
          <c:showVal val="0"/>
          <c:showCatName val="0"/>
          <c:showSerName val="0"/>
          <c:showPercent val="0"/>
          <c:showBubbleSize val="0"/>
        </c:dLbls>
        <c:axId val="536865088"/>
        <c:axId val="536865744"/>
      </c:scatterChart>
      <c:valAx>
        <c:axId val="536865088"/>
        <c:scaling>
          <c:orientation val="minMax"/>
          <c:max val="180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Input</a:t>
                </a:r>
                <a:r>
                  <a:rPr lang="en-US" sz="1400" b="1" baseline="0"/>
                  <a:t> String Length (Byte)</a:t>
                </a:r>
                <a:endParaRPr lang="en-US" sz="1400" b="1"/>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36865744"/>
        <c:crosses val="autoZero"/>
        <c:crossBetween val="midCat"/>
        <c:majorUnit val="2000"/>
      </c:valAx>
      <c:valAx>
        <c:axId val="536865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Throughput</a:t>
                </a:r>
                <a:r>
                  <a:rPr lang="en-US" sz="1400" b="1" baseline="0"/>
                  <a:t> (GB/s)</a:t>
                </a:r>
                <a:endParaRPr lang="en-US" sz="1400" b="1"/>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1" i="0" u="none" strike="noStrike" kern="1200" baseline="0">
                <a:ln>
                  <a:noFill/>
                </a:ln>
                <a:solidFill>
                  <a:schemeClr val="tx1">
                    <a:lumMod val="65000"/>
                    <a:lumOff val="35000"/>
                  </a:schemeClr>
                </a:solidFill>
                <a:latin typeface="+mn-lt"/>
                <a:ea typeface="+mn-ea"/>
                <a:cs typeface="+mn-cs"/>
              </a:defRPr>
            </a:pPr>
            <a:endParaRPr lang="en-US"/>
          </a:p>
        </c:txPr>
        <c:crossAx val="536865088"/>
        <c:crosses val="autoZero"/>
        <c:crossBetween val="midCat"/>
      </c:valAx>
      <c:spPr>
        <a:noFill/>
        <a:ln w="19050">
          <a:solidFill>
            <a:sysClr val="windowText" lastClr="000000"/>
          </a:solidFill>
        </a:ln>
        <a:effectLst/>
      </c:spPr>
    </c:plotArea>
    <c:legend>
      <c:legendPos val="b"/>
      <c:layout>
        <c:manualLayout>
          <c:xMode val="edge"/>
          <c:yMode val="edge"/>
          <c:x val="0.59832173915562414"/>
          <c:y val="0.56130437186183291"/>
          <c:w val="0.32595709066098066"/>
          <c:h val="0.24662397918183923"/>
        </c:manualLayout>
      </c:layout>
      <c:overlay val="0"/>
      <c:spPr>
        <a:solidFill>
          <a:sysClr val="window" lastClr="FFFFFF"/>
        </a:solidFill>
        <a:ln w="9525">
          <a:solidFill>
            <a:sysClr val="windowText" lastClr="000000"/>
          </a:solid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14717251831182"/>
          <c:y val="6.4356911598929922E-2"/>
          <c:w val="0.7886267526128089"/>
          <c:h val="0.76318422890339599"/>
        </c:manualLayout>
      </c:layout>
      <c:barChart>
        <c:barDir val="col"/>
        <c:grouping val="clustered"/>
        <c:varyColors val="0"/>
        <c:ser>
          <c:idx val="0"/>
          <c:order val="0"/>
          <c:tx>
            <c:strRef>
              <c:f>Sheet1!$G$2</c:f>
              <c:strCache>
                <c:ptCount val="1"/>
                <c:pt idx="0">
                  <c:v>through FPGA Connect</c:v>
                </c:pt>
              </c:strCache>
            </c:strRef>
          </c:tx>
          <c:spPr>
            <a:solidFill>
              <a:srgbClr val="2E75B6"/>
            </a:solidFill>
            <a:ln>
              <a:noFill/>
            </a:ln>
            <a:effectLst/>
          </c:spPr>
          <c:invertIfNegative val="1"/>
          <c:cat>
            <c:numRef>
              <c:f>Sheet1!$F$18:$F$26</c:f>
              <c:numCache>
                <c:formatCode>General</c:formatCode>
                <c:ptCount val="9"/>
                <c:pt idx="0">
                  <c:v>64</c:v>
                </c:pt>
                <c:pt idx="1">
                  <c:v>128</c:v>
                </c:pt>
                <c:pt idx="2">
                  <c:v>256</c:v>
                </c:pt>
                <c:pt idx="3">
                  <c:v>512</c:v>
                </c:pt>
                <c:pt idx="4">
                  <c:v>1024</c:v>
                </c:pt>
                <c:pt idx="5">
                  <c:v>2048</c:v>
                </c:pt>
                <c:pt idx="6">
                  <c:v>4096</c:v>
                </c:pt>
                <c:pt idx="7">
                  <c:v>8192</c:v>
                </c:pt>
                <c:pt idx="8">
                  <c:v>16384</c:v>
                </c:pt>
              </c:numCache>
            </c:numRef>
          </c:cat>
          <c:val>
            <c:numRef>
              <c:f>Sheet1!$G$18:$G$26</c:f>
              <c:numCache>
                <c:formatCode>General</c:formatCode>
                <c:ptCount val="9"/>
                <c:pt idx="0">
                  <c:v>4.4547189999999999</c:v>
                </c:pt>
                <c:pt idx="1">
                  <c:v>5.2886499999999996</c:v>
                </c:pt>
                <c:pt idx="2">
                  <c:v>6.9206709999999996</c:v>
                </c:pt>
                <c:pt idx="3">
                  <c:v>10.195624</c:v>
                </c:pt>
                <c:pt idx="4">
                  <c:v>16.753523000000001</c:v>
                </c:pt>
                <c:pt idx="5">
                  <c:v>29.8323</c:v>
                </c:pt>
                <c:pt idx="6">
                  <c:v>56.047198999999999</c:v>
                </c:pt>
                <c:pt idx="7">
                  <c:v>108.459863</c:v>
                </c:pt>
                <c:pt idx="8">
                  <c:v>216.919726</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 xmlns:c16="http://schemas.microsoft.com/office/drawing/2014/chart" uri="{C3380CC4-5D6E-409C-BE32-E72D297353CC}">
              <c16:uniqueId val="{00000000-E0E9-4F05-A91C-137276E86841}"/>
            </c:ext>
          </c:extLst>
        </c:ser>
        <c:ser>
          <c:idx val="1"/>
          <c:order val="1"/>
          <c:tx>
            <c:strRef>
              <c:f>Sheet1!$H$17</c:f>
              <c:strCache>
                <c:ptCount val="1"/>
                <c:pt idx="0">
                  <c:v>through CPU</c:v>
                </c:pt>
              </c:strCache>
            </c:strRef>
          </c:tx>
          <c:spPr>
            <a:solidFill>
              <a:schemeClr val="accent6">
                <a:lumMod val="40000"/>
                <a:lumOff val="60000"/>
              </a:schemeClr>
            </a:solidFill>
            <a:ln>
              <a:noFill/>
            </a:ln>
            <a:effectLst/>
          </c:spPr>
          <c:invertIfNegative val="0"/>
          <c:cat>
            <c:numRef>
              <c:f>Sheet1!$F$18:$F$26</c:f>
              <c:numCache>
                <c:formatCode>General</c:formatCode>
                <c:ptCount val="9"/>
                <c:pt idx="0">
                  <c:v>64</c:v>
                </c:pt>
                <c:pt idx="1">
                  <c:v>128</c:v>
                </c:pt>
                <c:pt idx="2">
                  <c:v>256</c:v>
                </c:pt>
                <c:pt idx="3">
                  <c:v>512</c:v>
                </c:pt>
                <c:pt idx="4">
                  <c:v>1024</c:v>
                </c:pt>
                <c:pt idx="5">
                  <c:v>2048</c:v>
                </c:pt>
                <c:pt idx="6">
                  <c:v>4096</c:v>
                </c:pt>
                <c:pt idx="7">
                  <c:v>8192</c:v>
                </c:pt>
                <c:pt idx="8">
                  <c:v>16384</c:v>
                </c:pt>
              </c:numCache>
            </c:numRef>
          </c:cat>
          <c:val>
            <c:numRef>
              <c:f>Sheet1!$H$18:$H$26</c:f>
              <c:numCache>
                <c:formatCode>General</c:formatCode>
                <c:ptCount val="9"/>
                <c:pt idx="0">
                  <c:v>9.9626629999999992</c:v>
                </c:pt>
                <c:pt idx="1">
                  <c:v>10.977684999999999</c:v>
                </c:pt>
                <c:pt idx="2">
                  <c:v>12.970351000000001</c:v>
                </c:pt>
                <c:pt idx="3">
                  <c:v>16.818940999999999</c:v>
                </c:pt>
                <c:pt idx="4">
                  <c:v>24.638290999999999</c:v>
                </c:pt>
                <c:pt idx="5">
                  <c:v>40.283963</c:v>
                </c:pt>
                <c:pt idx="6">
                  <c:v>71.543209000000004</c:v>
                </c:pt>
                <c:pt idx="7">
                  <c:v>134.13995700000001</c:v>
                </c:pt>
                <c:pt idx="8">
                  <c:v>259.89263699999998</c:v>
                </c:pt>
              </c:numCache>
            </c:numRef>
          </c:val>
          <c:extLst>
            <c:ext xmlns:c16="http://schemas.microsoft.com/office/drawing/2014/chart" uri="{C3380CC4-5D6E-409C-BE32-E72D297353CC}">
              <c16:uniqueId val="{00000001-E0E9-4F05-A91C-137276E86841}"/>
            </c:ext>
          </c:extLst>
        </c:ser>
        <c:ser>
          <c:idx val="2"/>
          <c:order val="2"/>
          <c:tx>
            <c:strRef>
              <c:f>Sheet1!$I$17</c:f>
              <c:strCache>
                <c:ptCount val="1"/>
                <c:pt idx="0">
                  <c:v>Pure CPU</c:v>
                </c:pt>
              </c:strCache>
            </c:strRef>
          </c:tx>
          <c:spPr>
            <a:solidFill>
              <a:schemeClr val="accent2"/>
            </a:solidFill>
            <a:ln>
              <a:noFill/>
            </a:ln>
            <a:effectLst/>
          </c:spPr>
          <c:invertIfNegative val="0"/>
          <c:cat>
            <c:numRef>
              <c:f>Sheet1!$F$18:$F$26</c:f>
              <c:numCache>
                <c:formatCode>General</c:formatCode>
                <c:ptCount val="9"/>
                <c:pt idx="0">
                  <c:v>64</c:v>
                </c:pt>
                <c:pt idx="1">
                  <c:v>128</c:v>
                </c:pt>
                <c:pt idx="2">
                  <c:v>256</c:v>
                </c:pt>
                <c:pt idx="3">
                  <c:v>512</c:v>
                </c:pt>
                <c:pt idx="4">
                  <c:v>1024</c:v>
                </c:pt>
                <c:pt idx="5">
                  <c:v>2048</c:v>
                </c:pt>
                <c:pt idx="6">
                  <c:v>4096</c:v>
                </c:pt>
                <c:pt idx="7">
                  <c:v>8192</c:v>
                </c:pt>
                <c:pt idx="8">
                  <c:v>16384</c:v>
                </c:pt>
              </c:numCache>
            </c:numRef>
          </c:cat>
          <c:val>
            <c:numRef>
              <c:f>Sheet1!$I$18:$I$26</c:f>
              <c:numCache>
                <c:formatCode>General</c:formatCode>
                <c:ptCount val="9"/>
                <c:pt idx="0">
                  <c:v>502.15426000000002</c:v>
                </c:pt>
                <c:pt idx="1">
                  <c:v>1465.5840229999999</c:v>
                </c:pt>
                <c:pt idx="2">
                  <c:v>3715.2315819999999</c:v>
                </c:pt>
                <c:pt idx="3">
                  <c:v>10507.148558000001</c:v>
                </c:pt>
                <c:pt idx="4">
                  <c:v>27928.324556</c:v>
                </c:pt>
                <c:pt idx="5">
                  <c:v>70780.921973000004</c:v>
                </c:pt>
                <c:pt idx="6">
                  <c:v>1027889.425878</c:v>
                </c:pt>
                <c:pt idx="7">
                  <c:v>7652668.3355369996</c:v>
                </c:pt>
                <c:pt idx="8">
                  <c:v>8611469.6477799993</c:v>
                </c:pt>
              </c:numCache>
            </c:numRef>
          </c:val>
          <c:extLst>
            <c:ext xmlns:c16="http://schemas.microsoft.com/office/drawing/2014/chart" uri="{C3380CC4-5D6E-409C-BE32-E72D297353CC}">
              <c16:uniqueId val="{00000002-E0E9-4F05-A91C-137276E86841}"/>
            </c:ext>
          </c:extLst>
        </c:ser>
        <c:dLbls>
          <c:showLegendKey val="0"/>
          <c:showVal val="0"/>
          <c:showCatName val="0"/>
          <c:showSerName val="0"/>
          <c:showPercent val="0"/>
          <c:showBubbleSize val="0"/>
        </c:dLbls>
        <c:gapWidth val="150"/>
        <c:axId val="536865088"/>
        <c:axId val="536865744"/>
      </c:barChart>
      <c:catAx>
        <c:axId val="5368650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Input</a:t>
                </a:r>
                <a:r>
                  <a:rPr lang="en-US" sz="1400" b="1" baseline="0"/>
                  <a:t> String Length (Byte)</a:t>
                </a:r>
                <a:endParaRPr lang="en-US" sz="1400" b="1"/>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36865744"/>
        <c:crosses val="autoZero"/>
        <c:auto val="1"/>
        <c:lblAlgn val="ctr"/>
        <c:lblOffset val="100"/>
        <c:noMultiLvlLbl val="0"/>
      </c:catAx>
      <c:valAx>
        <c:axId val="536865744"/>
        <c:scaling>
          <c:logBase val="2"/>
          <c:orientation val="minMax"/>
          <c:max val="210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baseline="0"/>
                  <a:t>Latency (us)</a:t>
                </a:r>
                <a:endParaRPr lang="en-US" sz="1400" b="1"/>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0.00E+0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1" i="0" u="none" strike="noStrike" kern="1200" baseline="0">
                <a:ln>
                  <a:noFill/>
                </a:ln>
                <a:solidFill>
                  <a:schemeClr val="tx1">
                    <a:lumMod val="65000"/>
                    <a:lumOff val="35000"/>
                  </a:schemeClr>
                </a:solidFill>
                <a:latin typeface="+mn-lt"/>
                <a:ea typeface="+mn-ea"/>
                <a:cs typeface="+mn-cs"/>
              </a:defRPr>
            </a:pPr>
            <a:endParaRPr lang="en-US"/>
          </a:p>
        </c:txPr>
        <c:crossAx val="536865088"/>
        <c:crosses val="autoZero"/>
        <c:crossBetween val="between"/>
      </c:valAx>
      <c:spPr>
        <a:noFill/>
        <a:ln w="19050">
          <a:solidFill>
            <a:sysClr val="windowText" lastClr="000000"/>
          </a:solidFill>
        </a:ln>
        <a:effectLst/>
      </c:spPr>
    </c:plotArea>
    <c:legend>
      <c:legendPos val="b"/>
      <c:layout>
        <c:manualLayout>
          <c:xMode val="edge"/>
          <c:yMode val="edge"/>
          <c:x val="0.18382921545689546"/>
          <c:y val="8.8160712611796255E-2"/>
          <c:w val="0.60892669970499957"/>
          <c:h val="8.5853280999502471E-2"/>
        </c:manualLayout>
      </c:layout>
      <c:overlay val="0"/>
      <c:spPr>
        <a:solidFill>
          <a:sysClr val="window" lastClr="FFFFFF"/>
        </a:solidFill>
        <a:ln w="9525">
          <a:solidFill>
            <a:sysClr val="windowText" lastClr="000000"/>
          </a:solid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2E390-B85E-4341-A585-157B87946695}"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576874-68D1-4827-8471-61D5DB9E7FB0}" type="slidenum">
              <a:rPr lang="en-US" smtClean="0"/>
              <a:t>‹#›</a:t>
            </a:fld>
            <a:endParaRPr lang="en-US"/>
          </a:p>
        </p:txBody>
      </p:sp>
    </p:spTree>
    <p:extLst>
      <p:ext uri="{BB962C8B-B14F-4D97-AF65-F5344CB8AC3E}">
        <p14:creationId xmlns:p14="http://schemas.microsoft.com/office/powerpoint/2010/main" val="52392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6F76C-903E-4294-AB63-35F97397D5F9}" type="slidenum">
              <a:rPr lang="zh-CN" altLang="en-US" smtClean="0"/>
              <a:t>1</a:t>
            </a:fld>
            <a:endParaRPr lang="zh-CN" altLang="en-US"/>
          </a:p>
        </p:txBody>
      </p:sp>
    </p:spTree>
    <p:extLst>
      <p:ext uri="{BB962C8B-B14F-4D97-AF65-F5344CB8AC3E}">
        <p14:creationId xmlns:p14="http://schemas.microsoft.com/office/powerpoint/2010/main" val="1359875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DUA enables every application to access any resource in datacenter directly, no proxy application is needed.</a:t>
            </a:r>
          </a:p>
          <a:p>
            <a:r>
              <a:rPr lang="en-US"/>
              <a:t>Besides that, all the routing totally bypass CPU which provides extremely low latency.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67282AF1-CC8A-4BD3-BB0A-9A25276AAA3B}" type="slidenum">
              <a:rPr lang="en-US" smtClean="0"/>
              <a:t>10</a:t>
            </a:fld>
            <a:endParaRPr lang="en-US"/>
          </a:p>
        </p:txBody>
      </p:sp>
    </p:spTree>
    <p:extLst>
      <p:ext uri="{BB962C8B-B14F-4D97-AF65-F5344CB8AC3E}">
        <p14:creationId xmlns:p14="http://schemas.microsoft.com/office/powerpoint/2010/main" val="3670553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DUA provides a unified BSD-socket-like interface </a:t>
            </a:r>
            <a:r>
              <a:rPr lang="en-US" sz="1200"/>
              <a:t>for all FPGA applications to access heterogeneous endpoint in datacenter which significantly reduce the programming effort.</a:t>
            </a:r>
          </a:p>
          <a:p>
            <a:r>
              <a:rPr lang="en-US" sz="1200"/>
              <a:t>Communication stacks development can also benefit from the unified interface.</a:t>
            </a:r>
            <a:endParaRPr lang="en-US"/>
          </a:p>
        </p:txBody>
      </p:sp>
      <p:sp>
        <p:nvSpPr>
          <p:cNvPr id="4" name="Slide Number Placeholder 3"/>
          <p:cNvSpPr>
            <a:spLocks noGrp="1"/>
          </p:cNvSpPr>
          <p:nvPr>
            <p:ph type="sldNum" sz="quarter" idx="10"/>
          </p:nvPr>
        </p:nvSpPr>
        <p:spPr/>
        <p:txBody>
          <a:bodyPr/>
          <a:lstStyle/>
          <a:p>
            <a:fld id="{67282AF1-CC8A-4BD3-BB0A-9A25276AAA3B}" type="slidenum">
              <a:rPr lang="en-US" smtClean="0"/>
              <a:t>11</a:t>
            </a:fld>
            <a:endParaRPr lang="en-US"/>
          </a:p>
        </p:txBody>
      </p:sp>
    </p:spTree>
    <p:extLst>
      <p:ext uri="{BB962C8B-B14F-4D97-AF65-F5344CB8AC3E}">
        <p14:creationId xmlns:p14="http://schemas.microsoft.com/office/powerpoint/2010/main" val="3690327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DUA provides general multiplexing for applications and communication stacks.</a:t>
            </a:r>
          </a:p>
          <a:p>
            <a:r>
              <a:rPr lang="en-US" dirty="0"/>
              <a:t>Programmers need to care about implementing multiplexer anymore.</a:t>
            </a:r>
          </a:p>
        </p:txBody>
      </p:sp>
      <p:sp>
        <p:nvSpPr>
          <p:cNvPr id="4" name="Slide Number Placeholder 3"/>
          <p:cNvSpPr>
            <a:spLocks noGrp="1"/>
          </p:cNvSpPr>
          <p:nvPr>
            <p:ph type="sldNum" sz="quarter" idx="10"/>
          </p:nvPr>
        </p:nvSpPr>
        <p:spPr/>
        <p:txBody>
          <a:bodyPr/>
          <a:lstStyle/>
          <a:p>
            <a:fld id="{67282AF1-CC8A-4BD3-BB0A-9A25276AAA3B}" type="slidenum">
              <a:rPr lang="en-US" smtClean="0"/>
              <a:t>12</a:t>
            </a:fld>
            <a:endParaRPr lang="en-US"/>
          </a:p>
        </p:txBody>
      </p:sp>
    </p:spTree>
    <p:extLst>
      <p:ext uri="{BB962C8B-B14F-4D97-AF65-F5344CB8AC3E}">
        <p14:creationId xmlns:p14="http://schemas.microsoft.com/office/powerpoint/2010/main" val="1239529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DUA not only protects FPGA applications and stacks from outside </a:t>
            </a:r>
            <a:r>
              <a:rPr lang="en-US" sz="1200" b="0" i="0" u="none" strike="noStrike" kern="1200" dirty="0">
                <a:solidFill>
                  <a:schemeClr val="tx1"/>
                </a:solidFill>
                <a:effectLst/>
                <a:latin typeface="+mn-lt"/>
                <a:ea typeface="+mn-ea"/>
                <a:cs typeface="+mn-cs"/>
              </a:rPr>
              <a:t>malicious traffic, it can also protect the hosting server and even data center network from anomalous FPGA applications and stacks.</a:t>
            </a:r>
            <a:endParaRPr lang="en-US" dirty="0"/>
          </a:p>
        </p:txBody>
      </p:sp>
      <p:sp>
        <p:nvSpPr>
          <p:cNvPr id="4" name="Slide Number Placeholder 3"/>
          <p:cNvSpPr>
            <a:spLocks noGrp="1"/>
          </p:cNvSpPr>
          <p:nvPr>
            <p:ph type="sldNum" sz="quarter" idx="10"/>
          </p:nvPr>
        </p:nvSpPr>
        <p:spPr/>
        <p:txBody>
          <a:bodyPr/>
          <a:lstStyle/>
          <a:p>
            <a:fld id="{67282AF1-CC8A-4BD3-BB0A-9A25276AAA3B}" type="slidenum">
              <a:rPr lang="en-US" smtClean="0"/>
              <a:t>13</a:t>
            </a:fld>
            <a:endParaRPr lang="en-US"/>
          </a:p>
        </p:txBody>
      </p:sp>
    </p:spTree>
    <p:extLst>
      <p:ext uri="{BB962C8B-B14F-4D97-AF65-F5344CB8AC3E}">
        <p14:creationId xmlns:p14="http://schemas.microsoft.com/office/powerpoint/2010/main" val="2289598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block diagram shows the DUA system architecture.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FPGAs are not suitable for implementing the complicated control logic. Data plane and control plane are separated in DUA.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DUA data plane l</a:t>
            </a:r>
            <a:r>
              <a:rPr lang="en-US" altLang="zh-CN" dirty="0"/>
              <a:t>ies</a:t>
            </a:r>
            <a:r>
              <a:rPr lang="en-US" dirty="0"/>
              <a:t> in all FPGAs as a router.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provides efficient routing, unified interface, general multiplexing and security.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282AF1-CC8A-4BD3-BB0A-9A25276AAA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363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DUA puts the main control logic in the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FPGA control agents only monitor and update the local status.</a:t>
            </a:r>
          </a:p>
          <a:p>
            <a:r>
              <a:rPr lang="en-US"/>
              <a:t>Each server has a CPU control agent to determine all control logic within this server.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282AF1-CC8A-4BD3-BB0A-9A25276AAA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89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for the data center wide, DUA control plane is organized in a distributed way.</a:t>
            </a:r>
          </a:p>
          <a:p>
            <a:r>
              <a:rPr lang="en-US" dirty="0"/>
              <a:t>Each CPU only maintain its local resource and routing information.</a:t>
            </a:r>
          </a:p>
          <a:p>
            <a:r>
              <a:rPr lang="en-US" dirty="0"/>
              <a:t>In order to realize this idea. DUA use a hierarchical address format. It leverages the server IP address as first level and let each CPU control agent manages its local address as second level.</a:t>
            </a:r>
          </a:p>
          <a:p>
            <a:r>
              <a:rPr lang="en-US" dirty="0"/>
              <a:t>For routing calculation, the idea is similar. Each server only manages its local routing. For cross server communications, both side’s CPU control agent calculate the intra-server routing path and leverage data center routing to build the end-to-end route. By this design, DUA avoid global synchronization.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282AF1-CC8A-4BD3-BB0A-9A25276AAA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009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plane consists of three parts. The overlay connects all application and stacks with unified interface and provide routing among all connected end points. This design also solves the stack multiplexing problem.</a:t>
            </a:r>
          </a:p>
          <a:p>
            <a:r>
              <a:rPr lang="en-US" dirty="0"/>
              <a:t>DUA leverages all existing or adopt future stacks.</a:t>
            </a:r>
          </a:p>
          <a:p>
            <a:r>
              <a:rPr lang="en-US" dirty="0"/>
              <a:t>The underlay solves the physical interface multiplexing and provide security check.</a:t>
            </a:r>
          </a:p>
        </p:txBody>
      </p:sp>
      <p:sp>
        <p:nvSpPr>
          <p:cNvPr id="4" name="Slide Number Placeholder 3"/>
          <p:cNvSpPr>
            <a:spLocks noGrp="1"/>
          </p:cNvSpPr>
          <p:nvPr>
            <p:ph type="sldNum" sz="quarter" idx="10"/>
          </p:nvPr>
        </p:nvSpPr>
        <p:spPr/>
        <p:txBody>
          <a:bodyPr/>
          <a:lstStyle/>
          <a:p>
            <a:fld id="{67282AF1-CC8A-4BD3-BB0A-9A25276AAA3B}" type="slidenum">
              <a:rPr lang="en-US" smtClean="0"/>
              <a:t>17</a:t>
            </a:fld>
            <a:endParaRPr lang="en-US"/>
          </a:p>
        </p:txBody>
      </p:sp>
    </p:spTree>
    <p:extLst>
      <p:ext uri="{BB962C8B-B14F-4D97-AF65-F5344CB8AC3E}">
        <p14:creationId xmlns:p14="http://schemas.microsoft.com/office/powerpoint/2010/main" val="221827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deeper into the overlay.</a:t>
            </a:r>
          </a:p>
          <a:p>
            <a:r>
              <a:rPr lang="en-US" dirty="0"/>
              <a:t>In the center is a crossbar switch that switches messages between stacks and applications.</a:t>
            </a:r>
          </a:p>
          <a:p>
            <a:r>
              <a:rPr lang="en-US" dirty="0"/>
              <a:t>All routing tables are cached in data plane to ensure all data transmission totally bypass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avoid the contention during table lookup. Each connector keeps its own routing 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Only the active connections related to a connector is cached in the table, thus the table size can be very small.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existing communication stacks all have their own interface. DUA adds stack translators to convert between interfaces.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Translators are carefully implemented to provide line-rate and near zero-delay.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282AF1-CC8A-4BD3-BB0A-9A25276AAA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273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use an experiment to show DUA efficiency.</a:t>
            </a:r>
          </a:p>
          <a:p>
            <a:r>
              <a:rPr lang="en-US" dirty="0"/>
              <a:t>We connect two FPGAs located in different servers. Both FPGAs do not have Ethernet port. DUA route traffic through other FPGAs with Ethernet for this communication.</a:t>
            </a:r>
          </a:p>
          <a:p>
            <a:r>
              <a:rPr lang="en-US" dirty="0"/>
              <a:t>The entire round-trip passes PCIe for 4 times, Ethernet for twice and DUA for 4 times.</a:t>
            </a:r>
          </a:p>
          <a:p>
            <a:r>
              <a:rPr lang="en-US" dirty="0"/>
              <a:t>The round-trip time breakdown is shown in the bottom figure.</a:t>
            </a:r>
          </a:p>
          <a:p>
            <a:r>
              <a:rPr lang="en-US" dirty="0"/>
              <a:t>DUA only introduces less than 200 ns latency which is less than 5% of total latency.</a:t>
            </a:r>
          </a:p>
          <a:p>
            <a:r>
              <a:rPr lang="en-US" dirty="0"/>
              <a:t>And for each forwarding, DUA only cause less than 50 ns.</a:t>
            </a:r>
          </a:p>
        </p:txBody>
      </p:sp>
      <p:sp>
        <p:nvSpPr>
          <p:cNvPr id="4" name="Slide Number Placeholder 3"/>
          <p:cNvSpPr>
            <a:spLocks noGrp="1"/>
          </p:cNvSpPr>
          <p:nvPr>
            <p:ph type="sldNum" sz="quarter" idx="10"/>
          </p:nvPr>
        </p:nvSpPr>
        <p:spPr/>
        <p:txBody>
          <a:bodyPr/>
          <a:lstStyle/>
          <a:p>
            <a:fld id="{67282AF1-CC8A-4BD3-BB0A-9A25276AAA3B}" type="slidenum">
              <a:rPr lang="en-US" smtClean="0"/>
              <a:t>19</a:t>
            </a:fld>
            <a:endParaRPr lang="en-US"/>
          </a:p>
        </p:txBody>
      </p:sp>
    </p:spTree>
    <p:extLst>
      <p:ext uri="{BB962C8B-B14F-4D97-AF65-F5344CB8AC3E}">
        <p14:creationId xmlns:p14="http://schemas.microsoft.com/office/powerpoint/2010/main" val="383016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computing paradigm shifting to data centers, we see more and more computing and storage </a:t>
            </a:r>
            <a:r>
              <a:rPr lang="en-US" altLang="zh-CN" dirty="0"/>
              <a:t>devices emerging, such as CPU, FPGA, SSD, GPU, but currently resources are bound with servers, shared and clustered with the dependency of server CPU and memory. This introduces non-trivial cost to servers, especially for many machine learning tasks, for example, GPU need to load training data from </a:t>
            </a:r>
            <a:r>
              <a:rPr lang="en-US" altLang="zh-CN" dirty="0" err="1"/>
              <a:t>NVMe</a:t>
            </a:r>
            <a:r>
              <a:rPr lang="en-US" altLang="zh-CN" dirty="0"/>
              <a:t> SSD, and exchange gradients with other GPUs, but nowadays, most of them need to pass through server CPU or memory, and its quite costly, So our question is, can we make the resources independent from servers? </a:t>
            </a:r>
            <a:endParaRPr lang="en-US" dirty="0"/>
          </a:p>
        </p:txBody>
      </p:sp>
      <p:sp>
        <p:nvSpPr>
          <p:cNvPr id="4" name="Slide Number Placeholder 3"/>
          <p:cNvSpPr>
            <a:spLocks noGrp="1"/>
          </p:cNvSpPr>
          <p:nvPr>
            <p:ph type="sldNum" sz="quarter" idx="5"/>
          </p:nvPr>
        </p:nvSpPr>
        <p:spPr/>
        <p:txBody>
          <a:bodyPr/>
          <a:lstStyle/>
          <a:p>
            <a:fld id="{0C576874-68D1-4827-8471-61D5DB9E7FB0}" type="slidenum">
              <a:rPr lang="en-US" smtClean="0"/>
              <a:t>2</a:t>
            </a:fld>
            <a:endParaRPr lang="en-US"/>
          </a:p>
        </p:txBody>
      </p:sp>
    </p:spTree>
    <p:extLst>
      <p:ext uri="{BB962C8B-B14F-4D97-AF65-F5344CB8AC3E}">
        <p14:creationId xmlns:p14="http://schemas.microsoft.com/office/powerpoint/2010/main" val="904728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Providing such low latency, </a:t>
            </a:r>
            <a:r>
              <a:rPr lang="en-US" dirty="0"/>
              <a:t>DUA only introduces low FPGA logic overhead in our middle-end FPGA.</a:t>
            </a:r>
          </a:p>
          <a:p>
            <a:r>
              <a:rPr lang="en-US" dirty="0"/>
              <a:t>A typical 4 ports DUA implementation only consumes about 10 percent of </a:t>
            </a:r>
            <a:r>
              <a:rPr lang="en-US" altLang="zh-CN" dirty="0"/>
              <a:t>FPGA logic resources</a:t>
            </a:r>
            <a:r>
              <a:rPr lang="en-US" dirty="0"/>
              <a:t>.</a:t>
            </a:r>
          </a:p>
          <a:p>
            <a:r>
              <a:rPr lang="en-US" dirty="0"/>
              <a:t>These numbers will be significantly reduced by 2-3 times on the </a:t>
            </a:r>
            <a:r>
              <a:rPr lang="en-US" altLang="zh-CN" dirty="0"/>
              <a:t>next generation</a:t>
            </a:r>
            <a:r>
              <a:rPr lang="en-US" dirty="0"/>
              <a:t> FPGA.</a:t>
            </a:r>
          </a:p>
          <a:p>
            <a:endParaRPr lang="en-US" dirty="0"/>
          </a:p>
        </p:txBody>
      </p:sp>
      <p:sp>
        <p:nvSpPr>
          <p:cNvPr id="4" name="Slide Number Placeholder 3"/>
          <p:cNvSpPr>
            <a:spLocks noGrp="1"/>
          </p:cNvSpPr>
          <p:nvPr>
            <p:ph type="sldNum" sz="quarter" idx="10"/>
          </p:nvPr>
        </p:nvSpPr>
        <p:spPr/>
        <p:txBody>
          <a:bodyPr/>
          <a:lstStyle/>
          <a:p>
            <a:fld id="{67282AF1-CC8A-4BD3-BB0A-9A25276AAA3B}" type="slidenum">
              <a:rPr lang="en-US" smtClean="0"/>
              <a:t>20</a:t>
            </a:fld>
            <a:endParaRPr lang="en-US"/>
          </a:p>
        </p:txBody>
      </p:sp>
    </p:spTree>
    <p:extLst>
      <p:ext uri="{BB962C8B-B14F-4D97-AF65-F5344CB8AC3E}">
        <p14:creationId xmlns:p14="http://schemas.microsoft.com/office/powerpoint/2010/main" val="2200130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ACFE78-B7C5-46D8-BDE6-4DB7E87A364E}" type="slidenum">
              <a:rPr lang="en-US" smtClean="0"/>
              <a:t>22</a:t>
            </a:fld>
            <a:endParaRPr lang="en-US"/>
          </a:p>
        </p:txBody>
      </p:sp>
    </p:spTree>
    <p:extLst>
      <p:ext uri="{BB962C8B-B14F-4D97-AF65-F5344CB8AC3E}">
        <p14:creationId xmlns:p14="http://schemas.microsoft.com/office/powerpoint/2010/main" val="36195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8ECEEF-D96E-49B6-85DA-AA36223B7C6F}" type="slidenum">
              <a:rPr lang="en-US" smtClean="0"/>
              <a:t>24</a:t>
            </a:fld>
            <a:endParaRPr lang="en-US"/>
          </a:p>
        </p:txBody>
      </p:sp>
    </p:spTree>
    <p:extLst>
      <p:ext uri="{BB962C8B-B14F-4D97-AF65-F5344CB8AC3E}">
        <p14:creationId xmlns:p14="http://schemas.microsoft.com/office/powerpoint/2010/main" val="3633603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crossing is a deep neural network proposed for handling web-scale application and data sizes.</a:t>
            </a:r>
          </a:p>
          <a:p>
            <a:r>
              <a:rPr lang="en-US" dirty="0"/>
              <a:t>The model trained from the learning process is deployed in Bing.</a:t>
            </a:r>
          </a:p>
          <a:p>
            <a:r>
              <a:rPr lang="en-US" dirty="0"/>
              <a:t>The critical metric is latency since it impacts service response time.</a:t>
            </a:r>
          </a:p>
          <a:p>
            <a:r>
              <a:rPr lang="en-US" dirty="0"/>
              <a:t>By using DUA, we easily extend the application from single board to multiple boards and doubled the parallel degree.</a:t>
            </a:r>
          </a:p>
          <a:p>
            <a:r>
              <a:rPr lang="en-US" dirty="0"/>
              <a:t>It only incurs 26 extra lines of OpenCL code to call the DUA interface to connect the two FPGA boards.</a:t>
            </a:r>
          </a:p>
          <a:p>
            <a:r>
              <a:rPr lang="en-US" dirty="0"/>
              <a:t>It result in 45 percent latency reduction which greatly improve user experience.</a:t>
            </a:r>
          </a:p>
          <a:p>
            <a:endParaRPr lang="en-US" dirty="0"/>
          </a:p>
        </p:txBody>
      </p:sp>
      <p:sp>
        <p:nvSpPr>
          <p:cNvPr id="4" name="Slide Number Placeholder 3"/>
          <p:cNvSpPr>
            <a:spLocks noGrp="1"/>
          </p:cNvSpPr>
          <p:nvPr>
            <p:ph type="sldNum" sz="quarter" idx="10"/>
          </p:nvPr>
        </p:nvSpPr>
        <p:spPr/>
        <p:txBody>
          <a:bodyPr/>
          <a:lstStyle/>
          <a:p>
            <a:fld id="{67282AF1-CC8A-4BD3-BB0A-9A25276AAA3B}" type="slidenum">
              <a:rPr lang="en-US" smtClean="0"/>
              <a:t>25</a:t>
            </a:fld>
            <a:endParaRPr lang="en-US"/>
          </a:p>
        </p:txBody>
      </p:sp>
    </p:spTree>
    <p:extLst>
      <p:ext uri="{BB962C8B-B14F-4D97-AF65-F5344CB8AC3E}">
        <p14:creationId xmlns:p14="http://schemas.microsoft.com/office/powerpoint/2010/main" val="3663762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this talk.</a:t>
            </a:r>
          </a:p>
          <a:p>
            <a:r>
              <a:rPr lang="en-US" dirty="0"/>
              <a:t>Current FPGA communication architecture does not provide universal access to resources.</a:t>
            </a:r>
          </a:p>
          <a:p>
            <a:r>
              <a:rPr lang="en-US" dirty="0"/>
              <a:t>We propose DUA as the “IP” layer of FPGA communication which provide efficient routing, unified interface, general multiplexing and security.</a:t>
            </a:r>
          </a:p>
          <a:p>
            <a:r>
              <a:rPr lang="en-US" dirty="0"/>
              <a:t>We will open source soon.</a:t>
            </a:r>
          </a:p>
        </p:txBody>
      </p:sp>
      <p:sp>
        <p:nvSpPr>
          <p:cNvPr id="4" name="Slide Number Placeholder 3"/>
          <p:cNvSpPr>
            <a:spLocks noGrp="1"/>
          </p:cNvSpPr>
          <p:nvPr>
            <p:ph type="sldNum" sz="quarter" idx="5"/>
          </p:nvPr>
        </p:nvSpPr>
        <p:spPr/>
        <p:txBody>
          <a:bodyPr/>
          <a:lstStyle/>
          <a:p>
            <a:fld id="{FDE6F76C-903E-4294-AB63-35F97397D5F9}" type="slidenum">
              <a:rPr lang="zh-CN" altLang="en-US" smtClean="0"/>
              <a:t>26</a:t>
            </a:fld>
            <a:endParaRPr lang="zh-CN" altLang="en-US"/>
          </a:p>
        </p:txBody>
      </p:sp>
    </p:spTree>
    <p:extLst>
      <p:ext uri="{BB962C8B-B14F-4D97-AF65-F5344CB8AC3E}">
        <p14:creationId xmlns:p14="http://schemas.microsoft.com/office/powerpoint/2010/main" val="472812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 expression matching is widely used in application gateway and IDS inside data center. We use FPGA to accelerate the matching computation by several magnitudes.</a:t>
            </a:r>
          </a:p>
          <a:p>
            <a:r>
              <a:rPr lang="en-US" dirty="0"/>
              <a:t>However current acceleration need to use CPU to move data between FPGAs. With DUA support, data can be sent directly through FPGAs. We further reduce the latency by half and improve the throughput up to 3 times.</a:t>
            </a:r>
          </a:p>
        </p:txBody>
      </p:sp>
      <p:sp>
        <p:nvSpPr>
          <p:cNvPr id="4" name="Slide Number Placeholder 3"/>
          <p:cNvSpPr>
            <a:spLocks noGrp="1"/>
          </p:cNvSpPr>
          <p:nvPr>
            <p:ph type="sldNum" sz="quarter" idx="10"/>
          </p:nvPr>
        </p:nvSpPr>
        <p:spPr/>
        <p:txBody>
          <a:bodyPr/>
          <a:lstStyle/>
          <a:p>
            <a:fld id="{67282AF1-CC8A-4BD3-BB0A-9A25276AAA3B}" type="slidenum">
              <a:rPr lang="en-US" smtClean="0"/>
              <a:t>29</a:t>
            </a:fld>
            <a:endParaRPr lang="en-US"/>
          </a:p>
        </p:txBody>
      </p:sp>
    </p:spTree>
    <p:extLst>
      <p:ext uri="{BB962C8B-B14F-4D97-AF65-F5344CB8AC3E}">
        <p14:creationId xmlns:p14="http://schemas.microsoft.com/office/powerpoint/2010/main" val="706019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zh-CN" sz="2200" dirty="0"/>
              <a:t>Our vision is to break server boundary in the cloud, so every resource is addressable and directly accessible on the unified flat network, this needs global …</a:t>
            </a:r>
          </a:p>
          <a:p>
            <a:pPr lvl="1"/>
            <a:r>
              <a:rPr lang="en-US" altLang="zh-CN" sz="2200" dirty="0"/>
              <a:t>And every resource should be managed and divided/assembled dyna</a:t>
            </a:r>
            <a:endParaRPr lang="zh-CN" altLang="en-US" dirty="0"/>
          </a:p>
        </p:txBody>
      </p:sp>
      <p:sp>
        <p:nvSpPr>
          <p:cNvPr id="4" name="Slide Number Placeholder 3"/>
          <p:cNvSpPr>
            <a:spLocks noGrp="1"/>
          </p:cNvSpPr>
          <p:nvPr>
            <p:ph type="sldNum" sz="quarter" idx="5"/>
          </p:nvPr>
        </p:nvSpPr>
        <p:spPr/>
        <p:txBody>
          <a:bodyPr/>
          <a:lstStyle/>
          <a:p>
            <a:fld id="{F607C618-83FA-4874-8075-54D7681E769C}" type="slidenum">
              <a:rPr lang="en-US" smtClean="0"/>
              <a:t>3</a:t>
            </a:fld>
            <a:endParaRPr lang="en-US"/>
          </a:p>
        </p:txBody>
      </p:sp>
    </p:spTree>
    <p:extLst>
      <p:ext uri="{BB962C8B-B14F-4D97-AF65-F5344CB8AC3E}">
        <p14:creationId xmlns:p14="http://schemas.microsoft.com/office/powerpoint/2010/main" val="345005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about the Microsoft </a:t>
            </a:r>
            <a:r>
              <a:rPr lang="en-US" dirty="0" err="1"/>
              <a:t>SmartNIC</a:t>
            </a:r>
            <a:r>
              <a:rPr lang="en-US" dirty="0"/>
              <a:t>, that’s a bump-in-wire solution mainly targeting at networking virtualization with generic flow table offloading. Our proposal is a step further </a:t>
            </a:r>
          </a:p>
        </p:txBody>
      </p:sp>
      <p:sp>
        <p:nvSpPr>
          <p:cNvPr id="4" name="Slide Number Placeholder 3"/>
          <p:cNvSpPr>
            <a:spLocks noGrp="1"/>
          </p:cNvSpPr>
          <p:nvPr>
            <p:ph type="sldNum" sz="quarter" idx="5"/>
          </p:nvPr>
        </p:nvSpPr>
        <p:spPr/>
        <p:txBody>
          <a:bodyPr/>
          <a:lstStyle/>
          <a:p>
            <a:fld id="{0C576874-68D1-4827-8471-61D5DB9E7FB0}" type="slidenum">
              <a:rPr lang="en-US" smtClean="0"/>
              <a:t>4</a:t>
            </a:fld>
            <a:endParaRPr lang="en-US"/>
          </a:p>
        </p:txBody>
      </p:sp>
    </p:spTree>
    <p:extLst>
      <p:ext uri="{BB962C8B-B14F-4D97-AF65-F5344CB8AC3E}">
        <p14:creationId xmlns:p14="http://schemas.microsoft.com/office/powerpoint/2010/main" val="233854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FPGAs started to replaced CPUs in MS Cloud servers for some tasks in 2015</a:t>
            </a:r>
          </a:p>
          <a:p>
            <a:endParaRPr lang="zh-CN" altLang="en-US"/>
          </a:p>
        </p:txBody>
      </p:sp>
      <p:sp>
        <p:nvSpPr>
          <p:cNvPr id="4" name="Slide Number Placeholder 3"/>
          <p:cNvSpPr>
            <a:spLocks noGrp="1"/>
          </p:cNvSpPr>
          <p:nvPr>
            <p:ph type="sldNum" sz="quarter" idx="5"/>
          </p:nvPr>
        </p:nvSpPr>
        <p:spPr/>
        <p:txBody>
          <a:bodyPr/>
          <a:lstStyle/>
          <a:p>
            <a:fld id="{F607C618-83FA-4874-8075-54D7681E769C}" type="slidenum">
              <a:rPr lang="en-US" smtClean="0"/>
              <a:t>5</a:t>
            </a:fld>
            <a:endParaRPr lang="en-US"/>
          </a:p>
        </p:txBody>
      </p:sp>
    </p:spTree>
    <p:extLst>
      <p:ext uri="{BB962C8B-B14F-4D97-AF65-F5344CB8AC3E}">
        <p14:creationId xmlns:p14="http://schemas.microsoft.com/office/powerpoint/2010/main" val="2331530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54484A-C804-41B4-A1AB-7BF8B8989A4D}" type="slidenum">
              <a:rPr lang="en-US" smtClean="0"/>
              <a:t>6</a:t>
            </a:fld>
            <a:endParaRPr lang="en-US"/>
          </a:p>
        </p:txBody>
      </p:sp>
    </p:spTree>
    <p:extLst>
      <p:ext uri="{BB962C8B-B14F-4D97-AF65-F5344CB8AC3E}">
        <p14:creationId xmlns:p14="http://schemas.microsoft.com/office/powerpoint/2010/main" val="2994586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54484A-C804-41B4-A1AB-7BF8B8989A4D}" type="slidenum">
              <a:rPr lang="en-US" smtClean="0"/>
              <a:t>7</a:t>
            </a:fld>
            <a:endParaRPr lang="en-US"/>
          </a:p>
        </p:txBody>
      </p:sp>
    </p:spTree>
    <p:extLst>
      <p:ext uri="{BB962C8B-B14F-4D97-AF65-F5344CB8AC3E}">
        <p14:creationId xmlns:p14="http://schemas.microsoft.com/office/powerpoint/2010/main" val="234915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these problems, we propose DUA.</a:t>
            </a:r>
          </a:p>
          <a:p>
            <a:r>
              <a:rPr lang="en-US" dirty="0"/>
              <a:t>I first use an example to show how DUA works.</a:t>
            </a:r>
          </a:p>
          <a:p>
            <a:r>
              <a:rPr lang="en-US" dirty="0"/>
              <a:t>In this example, application 1 want to send a message to application 2 running on a remote server’s FPGA.</a:t>
            </a:r>
          </a:p>
          <a:p>
            <a:r>
              <a:rPr lang="en-US" dirty="0"/>
              <a:t>It first send the message to DUA on FPGA 2.</a:t>
            </a:r>
          </a:p>
          <a:p>
            <a:r>
              <a:rPr lang="en-US" dirty="0"/>
              <a:t>DUA system finds that this FPGA board does not have an Ethernet port.</a:t>
            </a:r>
          </a:p>
          <a:p>
            <a:r>
              <a:rPr lang="en-US" dirty="0"/>
              <a:t>It forwards this message to FPGA 1 in the same server which has Ethernet port.</a:t>
            </a:r>
          </a:p>
          <a:p>
            <a:r>
              <a:rPr lang="en-US" dirty="0"/>
              <a:t>Then the DUA forward this message to FPGA 3 through Ethernet.</a:t>
            </a:r>
          </a:p>
          <a:p>
            <a:r>
              <a:rPr lang="en-US" dirty="0"/>
              <a:t>Finally the message reaches application 2.</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282AF1-CC8A-4BD3-BB0A-9A25276AAA3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49284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previous example, we can see that DUA is an IP layer for FPGAs to access all resources in data center.</a:t>
            </a:r>
          </a:p>
          <a:p>
            <a:r>
              <a:rPr lang="en-US"/>
              <a:t>DUA connects stacks and applications as a router and builds an abstract overlay network to unify all access.</a:t>
            </a:r>
          </a:p>
          <a:p>
            <a:r>
              <a:rPr lang="en-US"/>
              <a:t>DUA leverages existing communication stacks and can adopt future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DUA doesn’t break the data center network but leverages existing address and routing design. This makes DUA simple and easy to deploy.</a:t>
            </a:r>
          </a:p>
        </p:txBody>
      </p:sp>
      <p:sp>
        <p:nvSpPr>
          <p:cNvPr id="4" name="Slide Number Placeholder 3"/>
          <p:cNvSpPr>
            <a:spLocks noGrp="1"/>
          </p:cNvSpPr>
          <p:nvPr>
            <p:ph type="sldNum" sz="quarter" idx="10"/>
          </p:nvPr>
        </p:nvSpPr>
        <p:spPr/>
        <p:txBody>
          <a:bodyPr/>
          <a:lstStyle/>
          <a:p>
            <a:fld id="{67282AF1-CC8A-4BD3-BB0A-9A25276AAA3B}" type="slidenum">
              <a:rPr lang="en-US" smtClean="0"/>
              <a:t>9</a:t>
            </a:fld>
            <a:endParaRPr lang="en-US"/>
          </a:p>
        </p:txBody>
      </p:sp>
    </p:spTree>
    <p:extLst>
      <p:ext uri="{BB962C8B-B14F-4D97-AF65-F5344CB8AC3E}">
        <p14:creationId xmlns:p14="http://schemas.microsoft.com/office/powerpoint/2010/main" val="3567564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D439-3E8B-425B-AA58-E553AEB491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2C74D6-4F65-49AD-8757-65E35FD42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0AF23-0CAC-4FCC-8162-15EDAB4B4379}"/>
              </a:ext>
            </a:extLst>
          </p:cNvPr>
          <p:cNvSpPr>
            <a:spLocks noGrp="1"/>
          </p:cNvSpPr>
          <p:nvPr>
            <p:ph type="dt" sz="half" idx="10"/>
          </p:nvPr>
        </p:nvSpPr>
        <p:spPr/>
        <p:txBody>
          <a:bodyPr/>
          <a:lstStyle/>
          <a:p>
            <a:r>
              <a:rPr lang="en-US"/>
              <a:t>8/17/2019</a:t>
            </a:r>
          </a:p>
        </p:txBody>
      </p:sp>
      <p:sp>
        <p:nvSpPr>
          <p:cNvPr id="5" name="Footer Placeholder 4">
            <a:extLst>
              <a:ext uri="{FF2B5EF4-FFF2-40B4-BE49-F238E27FC236}">
                <a16:creationId xmlns:a16="http://schemas.microsoft.com/office/drawing/2014/main" id="{E8E87354-F964-4337-9A97-F9E5D10F5E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480A9-5EB3-4F64-A859-E397E5BCAF22}"/>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327999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CC64-0E64-4E38-9511-EAC3347BE3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ED6D95-CC88-46D4-8B3E-5F7C48E49B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E636AA-E240-4B88-8B36-2E8880638C7B}"/>
              </a:ext>
            </a:extLst>
          </p:cNvPr>
          <p:cNvSpPr>
            <a:spLocks noGrp="1"/>
          </p:cNvSpPr>
          <p:nvPr>
            <p:ph type="dt" sz="half" idx="10"/>
          </p:nvPr>
        </p:nvSpPr>
        <p:spPr/>
        <p:txBody>
          <a:bodyPr/>
          <a:lstStyle/>
          <a:p>
            <a:r>
              <a:rPr lang="en-US"/>
              <a:t>8/17/2019</a:t>
            </a:r>
          </a:p>
        </p:txBody>
      </p:sp>
      <p:sp>
        <p:nvSpPr>
          <p:cNvPr id="5" name="Footer Placeholder 4">
            <a:extLst>
              <a:ext uri="{FF2B5EF4-FFF2-40B4-BE49-F238E27FC236}">
                <a16:creationId xmlns:a16="http://schemas.microsoft.com/office/drawing/2014/main" id="{4091AB41-4BD5-4473-9D0C-5D917C0FB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E3CE5-6479-4E22-9CE3-CEF905A89AAC}"/>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1084314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C9D71C-DDFD-4706-A555-C2668468DC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0AB198-EC69-42C0-AA6C-BD89FA3920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0A7D9B-8102-460E-9D9F-9BCC88722E34}"/>
              </a:ext>
            </a:extLst>
          </p:cNvPr>
          <p:cNvSpPr>
            <a:spLocks noGrp="1"/>
          </p:cNvSpPr>
          <p:nvPr>
            <p:ph type="dt" sz="half" idx="10"/>
          </p:nvPr>
        </p:nvSpPr>
        <p:spPr/>
        <p:txBody>
          <a:bodyPr/>
          <a:lstStyle/>
          <a:p>
            <a:r>
              <a:rPr lang="en-US"/>
              <a:t>8/17/2019</a:t>
            </a:r>
          </a:p>
        </p:txBody>
      </p:sp>
      <p:sp>
        <p:nvSpPr>
          <p:cNvPr id="5" name="Footer Placeholder 4">
            <a:extLst>
              <a:ext uri="{FF2B5EF4-FFF2-40B4-BE49-F238E27FC236}">
                <a16:creationId xmlns:a16="http://schemas.microsoft.com/office/drawing/2014/main" id="{0C612A05-CED0-4941-B3A4-4905BD116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BC046-04B7-48D9-80D3-8F41B4956F69}"/>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3208491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E3E7F-E3B6-4197-8612-A4B1BFFE28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FA1EDB-7501-4ACD-BF96-2910C3056A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2E027-37BF-44D9-869E-E35789D4D306}"/>
              </a:ext>
            </a:extLst>
          </p:cNvPr>
          <p:cNvSpPr>
            <a:spLocks noGrp="1"/>
          </p:cNvSpPr>
          <p:nvPr>
            <p:ph type="dt" sz="half" idx="10"/>
          </p:nvPr>
        </p:nvSpPr>
        <p:spPr/>
        <p:txBody>
          <a:bodyPr/>
          <a:lstStyle/>
          <a:p>
            <a:r>
              <a:rPr lang="en-US"/>
              <a:t>8/17/2019</a:t>
            </a:r>
          </a:p>
        </p:txBody>
      </p:sp>
      <p:sp>
        <p:nvSpPr>
          <p:cNvPr id="5" name="Footer Placeholder 4">
            <a:extLst>
              <a:ext uri="{FF2B5EF4-FFF2-40B4-BE49-F238E27FC236}">
                <a16:creationId xmlns:a16="http://schemas.microsoft.com/office/drawing/2014/main" id="{8CFB1A22-01EA-4463-BC58-19D9BEA2F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30E3A-C963-4F7D-9A9B-2AA0408C3060}"/>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3399926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50718-12B0-42A0-B872-657F8B66D6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7F2F61-7A03-4563-B8DF-E04D99FD3A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4FCFAE-2850-4DFB-89FD-74D872A40204}"/>
              </a:ext>
            </a:extLst>
          </p:cNvPr>
          <p:cNvSpPr>
            <a:spLocks noGrp="1"/>
          </p:cNvSpPr>
          <p:nvPr>
            <p:ph type="dt" sz="half" idx="10"/>
          </p:nvPr>
        </p:nvSpPr>
        <p:spPr/>
        <p:txBody>
          <a:bodyPr/>
          <a:lstStyle/>
          <a:p>
            <a:r>
              <a:rPr lang="en-US"/>
              <a:t>8/17/2019</a:t>
            </a:r>
          </a:p>
        </p:txBody>
      </p:sp>
      <p:sp>
        <p:nvSpPr>
          <p:cNvPr id="5" name="Footer Placeholder 4">
            <a:extLst>
              <a:ext uri="{FF2B5EF4-FFF2-40B4-BE49-F238E27FC236}">
                <a16:creationId xmlns:a16="http://schemas.microsoft.com/office/drawing/2014/main" id="{B1E6A4AB-ECBB-4BD2-ABD8-B83A66755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FE848-5FC3-4B64-93BA-72D4C18AF417}"/>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11893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37A4-8E5E-4877-BEDD-C8317D204A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C22891-C59E-4600-BC5D-8DC15854A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E7CA56-11CF-41CF-A00F-6A7C19551B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64F3CE-5AFE-4A61-AA96-C71F640A3B5E}"/>
              </a:ext>
            </a:extLst>
          </p:cNvPr>
          <p:cNvSpPr>
            <a:spLocks noGrp="1"/>
          </p:cNvSpPr>
          <p:nvPr>
            <p:ph type="dt" sz="half" idx="10"/>
          </p:nvPr>
        </p:nvSpPr>
        <p:spPr/>
        <p:txBody>
          <a:bodyPr/>
          <a:lstStyle/>
          <a:p>
            <a:r>
              <a:rPr lang="en-US"/>
              <a:t>8/17/2019</a:t>
            </a:r>
          </a:p>
        </p:txBody>
      </p:sp>
      <p:sp>
        <p:nvSpPr>
          <p:cNvPr id="6" name="Footer Placeholder 5">
            <a:extLst>
              <a:ext uri="{FF2B5EF4-FFF2-40B4-BE49-F238E27FC236}">
                <a16:creationId xmlns:a16="http://schemas.microsoft.com/office/drawing/2014/main" id="{3F25ADD4-A95D-4C30-94C1-64FC87E13F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8E7191-C52A-46EF-8924-D9CF5C30E860}"/>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971997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4768-2836-4585-B013-EA7A710C63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E6B50C-AFA1-4D65-A021-2EA641903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584BA-6868-4417-8A4D-DFC69525BD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E3AD3D-36AF-4097-B178-CCD6305B7A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4CA68A-E474-4B29-A252-E60C1A76E8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DA852D-6B63-4C2F-9AFF-B0E6F53DB021}"/>
              </a:ext>
            </a:extLst>
          </p:cNvPr>
          <p:cNvSpPr>
            <a:spLocks noGrp="1"/>
          </p:cNvSpPr>
          <p:nvPr>
            <p:ph type="dt" sz="half" idx="10"/>
          </p:nvPr>
        </p:nvSpPr>
        <p:spPr/>
        <p:txBody>
          <a:bodyPr/>
          <a:lstStyle/>
          <a:p>
            <a:r>
              <a:rPr lang="en-US"/>
              <a:t>8/17/2019</a:t>
            </a:r>
          </a:p>
        </p:txBody>
      </p:sp>
      <p:sp>
        <p:nvSpPr>
          <p:cNvPr id="8" name="Footer Placeholder 7">
            <a:extLst>
              <a:ext uri="{FF2B5EF4-FFF2-40B4-BE49-F238E27FC236}">
                <a16:creationId xmlns:a16="http://schemas.microsoft.com/office/drawing/2014/main" id="{B3A8F5BE-9FA7-496E-8EAF-AA5EFCD900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3E0F5E-9305-47B1-B78E-44CBB4335311}"/>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1521538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AED5E-96DD-43AF-915F-C3BD525EDD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9D43BA-C3CB-43C8-99EC-4C11439E0B27}"/>
              </a:ext>
            </a:extLst>
          </p:cNvPr>
          <p:cNvSpPr>
            <a:spLocks noGrp="1"/>
          </p:cNvSpPr>
          <p:nvPr>
            <p:ph type="dt" sz="half" idx="10"/>
          </p:nvPr>
        </p:nvSpPr>
        <p:spPr/>
        <p:txBody>
          <a:bodyPr/>
          <a:lstStyle/>
          <a:p>
            <a:r>
              <a:rPr lang="en-US"/>
              <a:t>8/17/2019</a:t>
            </a:r>
          </a:p>
        </p:txBody>
      </p:sp>
      <p:sp>
        <p:nvSpPr>
          <p:cNvPr id="4" name="Footer Placeholder 3">
            <a:extLst>
              <a:ext uri="{FF2B5EF4-FFF2-40B4-BE49-F238E27FC236}">
                <a16:creationId xmlns:a16="http://schemas.microsoft.com/office/drawing/2014/main" id="{CBD0E348-7B17-4B13-B87D-6626CBE9C6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9066C2-BCEF-4430-BFBC-938F00EF337E}"/>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1673981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C8299E-9435-49AE-9AC5-1900529619E8}"/>
              </a:ext>
            </a:extLst>
          </p:cNvPr>
          <p:cNvSpPr>
            <a:spLocks noGrp="1"/>
          </p:cNvSpPr>
          <p:nvPr>
            <p:ph type="dt" sz="half" idx="10"/>
          </p:nvPr>
        </p:nvSpPr>
        <p:spPr/>
        <p:txBody>
          <a:bodyPr/>
          <a:lstStyle/>
          <a:p>
            <a:r>
              <a:rPr lang="en-US"/>
              <a:t>8/17/2019</a:t>
            </a:r>
          </a:p>
        </p:txBody>
      </p:sp>
      <p:sp>
        <p:nvSpPr>
          <p:cNvPr id="3" name="Footer Placeholder 2">
            <a:extLst>
              <a:ext uri="{FF2B5EF4-FFF2-40B4-BE49-F238E27FC236}">
                <a16:creationId xmlns:a16="http://schemas.microsoft.com/office/drawing/2014/main" id="{8077CFDE-F9C7-4D61-A6E3-2233A7178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BB96B-130D-47F6-9E22-E2C545586B1F}"/>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1388721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2938-B4C1-4684-A6CB-016A39BA4A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34FF40-4A71-498D-BEBA-7C4067E364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ED4031-6501-4B32-8323-AB0951296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E81F53-CFE1-4C14-B2D0-EC982940234C}"/>
              </a:ext>
            </a:extLst>
          </p:cNvPr>
          <p:cNvSpPr>
            <a:spLocks noGrp="1"/>
          </p:cNvSpPr>
          <p:nvPr>
            <p:ph type="dt" sz="half" idx="10"/>
          </p:nvPr>
        </p:nvSpPr>
        <p:spPr/>
        <p:txBody>
          <a:bodyPr/>
          <a:lstStyle/>
          <a:p>
            <a:r>
              <a:rPr lang="en-US"/>
              <a:t>8/17/2019</a:t>
            </a:r>
          </a:p>
        </p:txBody>
      </p:sp>
      <p:sp>
        <p:nvSpPr>
          <p:cNvPr id="6" name="Footer Placeholder 5">
            <a:extLst>
              <a:ext uri="{FF2B5EF4-FFF2-40B4-BE49-F238E27FC236}">
                <a16:creationId xmlns:a16="http://schemas.microsoft.com/office/drawing/2014/main" id="{28EF504F-E813-4150-AE61-687242A004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980208-733A-44A9-B351-6E85E2824AAF}"/>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4911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0D8B-3738-4069-984B-338375CEDA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46F53-90CE-429B-A95F-122A0CCEB7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1E8824-7490-4FC7-8CAE-B4A4FB35A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40AA23-46A6-4547-AF45-A637B2AB33FB}"/>
              </a:ext>
            </a:extLst>
          </p:cNvPr>
          <p:cNvSpPr>
            <a:spLocks noGrp="1"/>
          </p:cNvSpPr>
          <p:nvPr>
            <p:ph type="dt" sz="half" idx="10"/>
          </p:nvPr>
        </p:nvSpPr>
        <p:spPr/>
        <p:txBody>
          <a:bodyPr/>
          <a:lstStyle/>
          <a:p>
            <a:r>
              <a:rPr lang="en-US"/>
              <a:t>8/17/2019</a:t>
            </a:r>
          </a:p>
        </p:txBody>
      </p:sp>
      <p:sp>
        <p:nvSpPr>
          <p:cNvPr id="6" name="Footer Placeholder 5">
            <a:extLst>
              <a:ext uri="{FF2B5EF4-FFF2-40B4-BE49-F238E27FC236}">
                <a16:creationId xmlns:a16="http://schemas.microsoft.com/office/drawing/2014/main" id="{4F03B5AB-F6B4-42DC-97E8-9E3B7E8C6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96A62-D354-46BB-ADF0-76155F3196B2}"/>
              </a:ext>
            </a:extLst>
          </p:cNvPr>
          <p:cNvSpPr>
            <a:spLocks noGrp="1"/>
          </p:cNvSpPr>
          <p:nvPr>
            <p:ph type="sldNum" sz="quarter" idx="12"/>
          </p:nvPr>
        </p:nvSpPr>
        <p:spPr/>
        <p:txBody>
          <a:bodyPr/>
          <a:lstStyle/>
          <a:p>
            <a:fld id="{3D455827-00BF-4CAE-8B1D-F788677DB109}" type="slidenum">
              <a:rPr lang="en-US" smtClean="0"/>
              <a:t>‹#›</a:t>
            </a:fld>
            <a:endParaRPr lang="en-US"/>
          </a:p>
        </p:txBody>
      </p:sp>
    </p:spTree>
    <p:extLst>
      <p:ext uri="{BB962C8B-B14F-4D97-AF65-F5344CB8AC3E}">
        <p14:creationId xmlns:p14="http://schemas.microsoft.com/office/powerpoint/2010/main" val="772597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9E11A-75B3-485E-A7E6-614A155903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B1AB13-F482-4B15-B6E4-DA30759892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7775C-EAFB-460B-9CA4-FCCD63FB10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8/17/2019</a:t>
            </a:r>
          </a:p>
        </p:txBody>
      </p:sp>
      <p:sp>
        <p:nvSpPr>
          <p:cNvPr id="5" name="Footer Placeholder 4">
            <a:extLst>
              <a:ext uri="{FF2B5EF4-FFF2-40B4-BE49-F238E27FC236}">
                <a16:creationId xmlns:a16="http://schemas.microsoft.com/office/drawing/2014/main" id="{A21E1E4E-344B-49FF-A19B-13DC4699D0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C7B7AC-4E77-4C17-870A-136FEA910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455827-00BF-4CAE-8B1D-F788677DB109}" type="slidenum">
              <a:rPr lang="en-US" smtClean="0"/>
              <a:t>‹#›</a:t>
            </a:fld>
            <a:endParaRPr lang="en-US"/>
          </a:p>
        </p:txBody>
      </p:sp>
    </p:spTree>
    <p:extLst>
      <p:ext uri="{BB962C8B-B14F-4D97-AF65-F5344CB8AC3E}">
        <p14:creationId xmlns:p14="http://schemas.microsoft.com/office/powerpoint/2010/main" val="3726168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altLang="zh-CN" dirty="0"/>
              <a:t>Hardware Accelerated Networking for Data Center and Distributed Machine Learning</a:t>
            </a:r>
            <a:endParaRPr lang="en-US" sz="4400" dirty="0"/>
          </a:p>
        </p:txBody>
      </p:sp>
      <p:sp>
        <p:nvSpPr>
          <p:cNvPr id="2" name="Text Placeholder 1"/>
          <p:cNvSpPr>
            <a:spLocks noGrp="1"/>
          </p:cNvSpPr>
          <p:nvPr>
            <p:ph type="subTitle" idx="1"/>
          </p:nvPr>
        </p:nvSpPr>
        <p:spPr>
          <a:xfrm>
            <a:off x="1828800" y="3886199"/>
            <a:ext cx="8534400" cy="2690617"/>
          </a:xfrm>
        </p:spPr>
        <p:txBody>
          <a:bodyPr>
            <a:normAutofit lnSpcReduction="10000"/>
          </a:bodyPr>
          <a:lstStyle/>
          <a:p>
            <a:r>
              <a:rPr lang="en-US" altLang="zh-CN" sz="2800" dirty="0"/>
              <a:t>Yongqiang Xiong</a:t>
            </a:r>
          </a:p>
          <a:p>
            <a:r>
              <a:rPr lang="en-US" altLang="zh-CN" sz="2800" dirty="0"/>
              <a:t>Joint work with Ran SHU, Peng CHENG, Guo CHEN, Zhiyuan GUO, Lei Qu, Derek Chiou,  Thomas </a:t>
            </a:r>
            <a:r>
              <a:rPr lang="en-US" altLang="zh-CN" sz="2800" dirty="0" err="1"/>
              <a:t>Mochibroda</a:t>
            </a:r>
            <a:endParaRPr lang="en-US" altLang="zh-CN" sz="2800" dirty="0"/>
          </a:p>
          <a:p>
            <a:endParaRPr lang="en-US" altLang="zh-CN" sz="2800" baseline="30000" dirty="0"/>
          </a:p>
          <a:p>
            <a:r>
              <a:rPr lang="en-US" altLang="zh-CN" sz="4000" baseline="30000" dirty="0"/>
              <a:t>2019-08-17</a:t>
            </a:r>
          </a:p>
          <a:p>
            <a:r>
              <a:rPr lang="en-US" sz="2800" dirty="0"/>
              <a:t>Microsoft Research Asia</a:t>
            </a:r>
          </a:p>
        </p:txBody>
      </p:sp>
      <p:pic>
        <p:nvPicPr>
          <p:cNvPr id="5" name="Picture 4">
            <a:extLst>
              <a:ext uri="{FF2B5EF4-FFF2-40B4-BE49-F238E27FC236}">
                <a16:creationId xmlns:a16="http://schemas.microsoft.com/office/drawing/2014/main" id="{2FF95E7C-DCFD-449D-96C2-13EEE1343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212" y="6122871"/>
            <a:ext cx="1231945" cy="264744"/>
          </a:xfrm>
          <a:prstGeom prst="rect">
            <a:avLst/>
          </a:prstGeom>
        </p:spPr>
      </p:pic>
      <p:sp>
        <p:nvSpPr>
          <p:cNvPr id="6" name="Rectangle 5">
            <a:extLst>
              <a:ext uri="{FF2B5EF4-FFF2-40B4-BE49-F238E27FC236}">
                <a16:creationId xmlns:a16="http://schemas.microsoft.com/office/drawing/2014/main" id="{33542BF0-75C9-44F9-BD35-6115AD3BB00D}"/>
              </a:ext>
            </a:extLst>
          </p:cNvPr>
          <p:cNvSpPr/>
          <p:nvPr/>
        </p:nvSpPr>
        <p:spPr>
          <a:xfrm>
            <a:off x="269302" y="281184"/>
            <a:ext cx="2113464" cy="369332"/>
          </a:xfrm>
          <a:prstGeom prst="rect">
            <a:avLst/>
          </a:prstGeom>
        </p:spPr>
        <p:txBody>
          <a:bodyPr wrap="none">
            <a:spAutoFit/>
          </a:bodyPr>
          <a:lstStyle/>
          <a:p>
            <a:r>
              <a:rPr lang="en-US">
                <a:solidFill>
                  <a:schemeClr val="accent5">
                    <a:lumMod val="50000"/>
                  </a:schemeClr>
                </a:solidFill>
              </a:rPr>
              <a:t>Microsoft Research</a:t>
            </a:r>
          </a:p>
        </p:txBody>
      </p:sp>
      <p:sp>
        <p:nvSpPr>
          <p:cNvPr id="4" name="Slide Number Placeholder 3">
            <a:extLst>
              <a:ext uri="{FF2B5EF4-FFF2-40B4-BE49-F238E27FC236}">
                <a16:creationId xmlns:a16="http://schemas.microsoft.com/office/drawing/2014/main" id="{1CFCA10E-D3CE-4B3C-9973-1578FD2EBC3E}"/>
              </a:ext>
            </a:extLst>
          </p:cNvPr>
          <p:cNvSpPr>
            <a:spLocks noGrp="1"/>
          </p:cNvSpPr>
          <p:nvPr>
            <p:ph type="sldNum" sz="quarter" idx="12"/>
          </p:nvPr>
        </p:nvSpPr>
        <p:spPr/>
        <p:txBody>
          <a:bodyPr/>
          <a:lstStyle/>
          <a:p>
            <a:fld id="{5BAE39EB-E0A3-463A-9068-EBA37F6442B3}" type="slidenum">
              <a:rPr lang="en-US" smtClean="0"/>
              <a:t>1</a:t>
            </a:fld>
            <a:endParaRPr lang="en-US"/>
          </a:p>
        </p:txBody>
      </p:sp>
    </p:spTree>
    <p:extLst>
      <p:ext uri="{BB962C8B-B14F-4D97-AF65-F5344CB8AC3E}">
        <p14:creationId xmlns:p14="http://schemas.microsoft.com/office/powerpoint/2010/main" val="249607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a:t>DUA Overview</a:t>
            </a:r>
            <a:endParaRPr lang="en-US"/>
          </a:p>
        </p:txBody>
      </p:sp>
      <p:sp>
        <p:nvSpPr>
          <p:cNvPr id="234" name="Rectangle 233"/>
          <p:cNvSpPr/>
          <p:nvPr/>
        </p:nvSpPr>
        <p:spPr>
          <a:xfrm>
            <a:off x="434141" y="1383632"/>
            <a:ext cx="7547810"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235" name="Rectangle 234"/>
          <p:cNvSpPr/>
          <p:nvPr/>
        </p:nvSpPr>
        <p:spPr>
          <a:xfrm>
            <a:off x="529306" y="1702400"/>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8" name="TextBox 237"/>
          <p:cNvSpPr txBox="1"/>
          <p:nvPr/>
        </p:nvSpPr>
        <p:spPr>
          <a:xfrm>
            <a:off x="503718" y="1688432"/>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270" name="Straight Connector 269"/>
          <p:cNvCxnSpPr>
            <a:cxnSpLocks/>
          </p:cNvCxnSpPr>
          <p:nvPr/>
        </p:nvCxnSpPr>
        <p:spPr>
          <a:xfrm flipV="1">
            <a:off x="1759695" y="4929619"/>
            <a:ext cx="0" cy="1440898"/>
          </a:xfrm>
          <a:prstGeom prst="line">
            <a:avLst/>
          </a:prstGeom>
          <a:noFill/>
          <a:ln w="28575" cap="flat" cmpd="sng" algn="ctr">
            <a:solidFill>
              <a:sysClr val="windowText" lastClr="000000"/>
            </a:solidFill>
            <a:prstDash val="solid"/>
          </a:ln>
          <a:effectLst/>
        </p:spPr>
      </p:cxnSp>
      <p:sp>
        <p:nvSpPr>
          <p:cNvPr id="294" name="TextBox 293"/>
          <p:cNvSpPr txBox="1"/>
          <p:nvPr/>
        </p:nvSpPr>
        <p:spPr>
          <a:xfrm>
            <a:off x="487624" y="1342116"/>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cxnSp>
        <p:nvCxnSpPr>
          <p:cNvPr id="81" name="Straight Connector 80"/>
          <p:cNvCxnSpPr>
            <a:cxnSpLocks/>
          </p:cNvCxnSpPr>
          <p:nvPr/>
        </p:nvCxnSpPr>
        <p:spPr>
          <a:xfrm flipV="1">
            <a:off x="1011204" y="3494641"/>
            <a:ext cx="3197" cy="1253245"/>
          </a:xfrm>
          <a:prstGeom prst="line">
            <a:avLst/>
          </a:prstGeom>
          <a:noFill/>
          <a:ln w="28575" cap="flat" cmpd="sng" algn="ctr">
            <a:solidFill>
              <a:sysClr val="windowText" lastClr="000000"/>
            </a:solidFill>
            <a:prstDash val="solid"/>
          </a:ln>
          <a:effectLst/>
        </p:spPr>
      </p:cxnSp>
      <p:cxnSp>
        <p:nvCxnSpPr>
          <p:cNvPr id="86" name="Straight Connector 85"/>
          <p:cNvCxnSpPr>
            <a:cxnSpLocks/>
          </p:cNvCxnSpPr>
          <p:nvPr/>
        </p:nvCxnSpPr>
        <p:spPr>
          <a:xfrm flipV="1">
            <a:off x="3288352" y="3388938"/>
            <a:ext cx="0" cy="1493494"/>
          </a:xfrm>
          <a:prstGeom prst="line">
            <a:avLst/>
          </a:prstGeom>
          <a:noFill/>
          <a:ln w="28575" cap="flat" cmpd="sng" algn="ctr">
            <a:solidFill>
              <a:sysClr val="windowText" lastClr="000000"/>
            </a:solidFill>
            <a:prstDash val="solid"/>
          </a:ln>
          <a:effectLst/>
        </p:spPr>
      </p:cxnSp>
      <p:cxnSp>
        <p:nvCxnSpPr>
          <p:cNvPr id="87" name="Straight Connector 86"/>
          <p:cNvCxnSpPr>
            <a:cxnSpLocks/>
          </p:cNvCxnSpPr>
          <p:nvPr/>
        </p:nvCxnSpPr>
        <p:spPr>
          <a:xfrm flipV="1">
            <a:off x="2530919" y="2470150"/>
            <a:ext cx="0" cy="2403245"/>
          </a:xfrm>
          <a:prstGeom prst="line">
            <a:avLst/>
          </a:prstGeom>
          <a:noFill/>
          <a:ln w="28575" cap="flat" cmpd="sng" algn="ctr">
            <a:solidFill>
              <a:sysClr val="windowText" lastClr="000000"/>
            </a:solidFill>
            <a:prstDash val="solid"/>
          </a:ln>
          <a:effectLst/>
        </p:spPr>
      </p:cxnSp>
      <p:cxnSp>
        <p:nvCxnSpPr>
          <p:cNvPr id="89" name="Straight Connector 88"/>
          <p:cNvCxnSpPr>
            <a:cxnSpLocks/>
          </p:cNvCxnSpPr>
          <p:nvPr/>
        </p:nvCxnSpPr>
        <p:spPr>
          <a:xfrm flipV="1">
            <a:off x="1759695" y="2470150"/>
            <a:ext cx="0" cy="2330629"/>
          </a:xfrm>
          <a:prstGeom prst="line">
            <a:avLst/>
          </a:prstGeom>
          <a:noFill/>
          <a:ln w="28575" cap="flat" cmpd="sng" algn="ctr">
            <a:solidFill>
              <a:sysClr val="windowText" lastClr="000000"/>
            </a:solidFill>
            <a:prstDash val="solid"/>
          </a:ln>
          <a:effectLst/>
        </p:spPr>
      </p:cxnSp>
      <p:sp>
        <p:nvSpPr>
          <p:cNvPr id="288" name="Rectangle 287"/>
          <p:cNvSpPr/>
          <p:nvPr/>
        </p:nvSpPr>
        <p:spPr>
          <a:xfrm>
            <a:off x="1449902" y="4723334"/>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291" name="Rectangle 290"/>
          <p:cNvSpPr/>
          <p:nvPr/>
        </p:nvSpPr>
        <p:spPr>
          <a:xfrm>
            <a:off x="691233" y="4723334"/>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36" name="Rectangle 135"/>
          <p:cNvSpPr/>
          <p:nvPr/>
        </p:nvSpPr>
        <p:spPr>
          <a:xfrm>
            <a:off x="8175657" y="1383632"/>
            <a:ext cx="3530567"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137" name="Rectangle 136"/>
          <p:cNvSpPr/>
          <p:nvPr/>
        </p:nvSpPr>
        <p:spPr>
          <a:xfrm>
            <a:off x="8314428" y="1688432"/>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TextBox 137"/>
          <p:cNvSpPr txBox="1"/>
          <p:nvPr/>
        </p:nvSpPr>
        <p:spPr>
          <a:xfrm>
            <a:off x="8190604" y="1333068"/>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sp>
        <p:nvSpPr>
          <p:cNvPr id="239" name="Rectangle 238"/>
          <p:cNvSpPr/>
          <p:nvPr/>
        </p:nvSpPr>
        <p:spPr>
          <a:xfrm>
            <a:off x="2218004"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36" name="Rectangle 235"/>
          <p:cNvSpPr/>
          <p:nvPr/>
        </p:nvSpPr>
        <p:spPr>
          <a:xfrm>
            <a:off x="1439655"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80" name="Rectangle 279"/>
          <p:cNvSpPr/>
          <p:nvPr/>
        </p:nvSpPr>
        <p:spPr>
          <a:xfrm>
            <a:off x="144519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75" name="Rectangle 74"/>
          <p:cNvSpPr/>
          <p:nvPr/>
        </p:nvSpPr>
        <p:spPr>
          <a:xfrm>
            <a:off x="69438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77" name="Rectangle 76"/>
          <p:cNvSpPr/>
          <p:nvPr/>
        </p:nvSpPr>
        <p:spPr>
          <a:xfrm>
            <a:off x="2223853"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78" name="Rectangle 77"/>
          <p:cNvSpPr/>
          <p:nvPr/>
        </p:nvSpPr>
        <p:spPr>
          <a:xfrm>
            <a:off x="2974662"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180" name="Straight Connector 179"/>
          <p:cNvCxnSpPr>
            <a:cxnSpLocks/>
          </p:cNvCxnSpPr>
          <p:nvPr/>
        </p:nvCxnSpPr>
        <p:spPr>
          <a:xfrm flipV="1">
            <a:off x="8790232" y="3385169"/>
            <a:ext cx="0" cy="1497579"/>
          </a:xfrm>
          <a:prstGeom prst="line">
            <a:avLst/>
          </a:prstGeom>
          <a:noFill/>
          <a:ln w="28575" cap="flat" cmpd="sng" algn="ctr">
            <a:solidFill>
              <a:sysClr val="windowText" lastClr="000000"/>
            </a:solidFill>
            <a:prstDash val="solid"/>
          </a:ln>
          <a:effectLst/>
        </p:spPr>
      </p:cxnSp>
      <p:cxnSp>
        <p:nvCxnSpPr>
          <p:cNvPr id="181" name="Straight Connector 180"/>
          <p:cNvCxnSpPr>
            <a:cxnSpLocks/>
          </p:cNvCxnSpPr>
          <p:nvPr/>
        </p:nvCxnSpPr>
        <p:spPr>
          <a:xfrm flipV="1">
            <a:off x="11070514" y="3385169"/>
            <a:ext cx="0" cy="1497264"/>
          </a:xfrm>
          <a:prstGeom prst="line">
            <a:avLst/>
          </a:prstGeom>
          <a:noFill/>
          <a:ln w="28575" cap="flat" cmpd="sng" algn="ctr">
            <a:solidFill>
              <a:sysClr val="windowText" lastClr="000000"/>
            </a:solidFill>
            <a:prstDash val="solid"/>
          </a:ln>
          <a:effectLst/>
        </p:spPr>
      </p:cxnSp>
      <p:cxnSp>
        <p:nvCxnSpPr>
          <p:cNvPr id="182" name="Straight Connector 181"/>
          <p:cNvCxnSpPr>
            <a:cxnSpLocks/>
          </p:cNvCxnSpPr>
          <p:nvPr/>
        </p:nvCxnSpPr>
        <p:spPr>
          <a:xfrm flipV="1">
            <a:off x="10306731" y="2448168"/>
            <a:ext cx="0" cy="2404216"/>
          </a:xfrm>
          <a:prstGeom prst="line">
            <a:avLst/>
          </a:prstGeom>
          <a:noFill/>
          <a:ln w="28575" cap="flat" cmpd="sng" algn="ctr">
            <a:solidFill>
              <a:sysClr val="windowText" lastClr="000000"/>
            </a:solidFill>
            <a:prstDash val="solid"/>
          </a:ln>
          <a:effectLst/>
        </p:spPr>
      </p:cxnSp>
      <p:cxnSp>
        <p:nvCxnSpPr>
          <p:cNvPr id="183" name="Straight Connector 182"/>
          <p:cNvCxnSpPr>
            <a:cxnSpLocks/>
          </p:cNvCxnSpPr>
          <p:nvPr/>
        </p:nvCxnSpPr>
        <p:spPr>
          <a:xfrm flipV="1">
            <a:off x="9544698" y="2475897"/>
            <a:ext cx="0" cy="2326300"/>
          </a:xfrm>
          <a:prstGeom prst="line">
            <a:avLst/>
          </a:prstGeom>
          <a:noFill/>
          <a:ln w="28575" cap="flat" cmpd="sng" algn="ctr">
            <a:solidFill>
              <a:sysClr val="windowText" lastClr="000000"/>
            </a:solidFill>
            <a:prstDash val="solid"/>
          </a:ln>
          <a:effectLst/>
        </p:spPr>
      </p:cxnSp>
      <p:sp>
        <p:nvSpPr>
          <p:cNvPr id="185" name="Rectangle 184"/>
          <p:cNvSpPr/>
          <p:nvPr/>
        </p:nvSpPr>
        <p:spPr>
          <a:xfrm>
            <a:off x="9993816" y="4702323"/>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186" name="Rectangle 185"/>
          <p:cNvSpPr/>
          <p:nvPr/>
        </p:nvSpPr>
        <p:spPr>
          <a:xfrm>
            <a:off x="8467045" y="4702323"/>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95" name="Rectangle 194"/>
          <p:cNvSpPr/>
          <p:nvPr/>
        </p:nvSpPr>
        <p:spPr>
          <a:xfrm>
            <a:off x="9993816"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6" name="Rectangle 195"/>
          <p:cNvSpPr/>
          <p:nvPr/>
        </p:nvSpPr>
        <p:spPr>
          <a:xfrm>
            <a:off x="9215467"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7" name="Rectangle 196"/>
          <p:cNvSpPr/>
          <p:nvPr/>
        </p:nvSpPr>
        <p:spPr>
          <a:xfrm>
            <a:off x="922100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198" name="Rectangle 197"/>
          <p:cNvSpPr/>
          <p:nvPr/>
        </p:nvSpPr>
        <p:spPr>
          <a:xfrm>
            <a:off x="847019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199" name="Rectangle 198"/>
          <p:cNvSpPr/>
          <p:nvPr/>
        </p:nvSpPr>
        <p:spPr>
          <a:xfrm>
            <a:off x="9999665"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200" name="Rectangle 199"/>
          <p:cNvSpPr/>
          <p:nvPr/>
        </p:nvSpPr>
        <p:spPr>
          <a:xfrm>
            <a:off x="10750474"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320" name="Straight Connector 319"/>
          <p:cNvCxnSpPr>
            <a:cxnSpLocks/>
          </p:cNvCxnSpPr>
          <p:nvPr/>
        </p:nvCxnSpPr>
        <p:spPr>
          <a:xfrm flipV="1">
            <a:off x="9544879" y="4929619"/>
            <a:ext cx="0" cy="1440898"/>
          </a:xfrm>
          <a:prstGeom prst="line">
            <a:avLst/>
          </a:prstGeom>
          <a:noFill/>
          <a:ln w="28575" cap="flat" cmpd="sng" algn="ctr">
            <a:solidFill>
              <a:sysClr val="windowText" lastClr="000000"/>
            </a:solidFill>
            <a:prstDash val="solid"/>
          </a:ln>
          <a:effectLst/>
        </p:spPr>
      </p:cxnSp>
      <p:sp>
        <p:nvSpPr>
          <p:cNvPr id="271" name="Rectangle 270"/>
          <p:cNvSpPr/>
          <p:nvPr/>
        </p:nvSpPr>
        <p:spPr>
          <a:xfrm>
            <a:off x="434140" y="6310822"/>
            <a:ext cx="11272085" cy="296484"/>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Datacenter networking fabric</a:t>
            </a:r>
          </a:p>
        </p:txBody>
      </p:sp>
      <p:sp>
        <p:nvSpPr>
          <p:cNvPr id="184" name="Rectangle 183"/>
          <p:cNvSpPr/>
          <p:nvPr/>
        </p:nvSpPr>
        <p:spPr>
          <a:xfrm>
            <a:off x="9225714" y="4702323"/>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321" name="Rectangle 320"/>
          <p:cNvSpPr/>
          <p:nvPr/>
        </p:nvSpPr>
        <p:spPr>
          <a:xfrm>
            <a:off x="4045511" y="1697967"/>
            <a:ext cx="2507689"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22" name="TextBox 321"/>
          <p:cNvSpPr txBox="1"/>
          <p:nvPr/>
        </p:nvSpPr>
        <p:spPr>
          <a:xfrm>
            <a:off x="4019923" y="1683999"/>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323" name="Straight Connector 322"/>
          <p:cNvCxnSpPr>
            <a:cxnSpLocks/>
          </p:cNvCxnSpPr>
          <p:nvPr/>
        </p:nvCxnSpPr>
        <p:spPr>
          <a:xfrm flipV="1">
            <a:off x="4530625" y="3276600"/>
            <a:ext cx="0" cy="1622726"/>
          </a:xfrm>
          <a:prstGeom prst="line">
            <a:avLst/>
          </a:prstGeom>
          <a:noFill/>
          <a:ln w="28575" cap="flat" cmpd="sng" algn="ctr">
            <a:solidFill>
              <a:sysClr val="windowText" lastClr="000000"/>
            </a:solidFill>
            <a:prstDash val="solid"/>
          </a:ln>
          <a:effectLst/>
        </p:spPr>
      </p:cxnSp>
      <p:cxnSp>
        <p:nvCxnSpPr>
          <p:cNvPr id="325" name="Straight Connector 324"/>
          <p:cNvCxnSpPr>
            <a:cxnSpLocks/>
          </p:cNvCxnSpPr>
          <p:nvPr/>
        </p:nvCxnSpPr>
        <p:spPr>
          <a:xfrm flipV="1">
            <a:off x="6047124" y="3385169"/>
            <a:ext cx="0" cy="1483793"/>
          </a:xfrm>
          <a:prstGeom prst="line">
            <a:avLst/>
          </a:prstGeom>
          <a:noFill/>
          <a:ln w="28575" cap="flat" cmpd="sng" algn="ctr">
            <a:solidFill>
              <a:sysClr val="windowText" lastClr="000000"/>
            </a:solidFill>
            <a:prstDash val="solid"/>
          </a:ln>
          <a:effectLst/>
        </p:spPr>
      </p:cxnSp>
      <p:cxnSp>
        <p:nvCxnSpPr>
          <p:cNvPr id="326" name="Straight Connector 325"/>
          <p:cNvCxnSpPr>
            <a:cxnSpLocks/>
          </p:cNvCxnSpPr>
          <p:nvPr/>
        </p:nvCxnSpPr>
        <p:spPr>
          <a:xfrm flipV="1">
            <a:off x="5302595" y="3276600"/>
            <a:ext cx="0" cy="1697623"/>
          </a:xfrm>
          <a:prstGeom prst="line">
            <a:avLst/>
          </a:prstGeom>
          <a:noFill/>
          <a:ln w="28575" cap="flat" cmpd="sng" algn="ctr">
            <a:solidFill>
              <a:sysClr val="windowText" lastClr="000000"/>
            </a:solidFill>
            <a:prstDash val="solid"/>
          </a:ln>
          <a:effectLst/>
        </p:spPr>
      </p:cxnSp>
      <p:sp>
        <p:nvSpPr>
          <p:cNvPr id="329" name="Rectangle 328"/>
          <p:cNvSpPr/>
          <p:nvPr/>
        </p:nvSpPr>
        <p:spPr>
          <a:xfrm>
            <a:off x="4207438" y="4718901"/>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340" name="Rectangle 339"/>
          <p:cNvSpPr/>
          <p:nvPr/>
        </p:nvSpPr>
        <p:spPr>
          <a:xfrm>
            <a:off x="496139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341" name="Rectangle 340"/>
          <p:cNvSpPr/>
          <p:nvPr/>
        </p:nvSpPr>
        <p:spPr>
          <a:xfrm>
            <a:off x="421058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342" name="Rectangle 341"/>
          <p:cNvSpPr/>
          <p:nvPr/>
        </p:nvSpPr>
        <p:spPr>
          <a:xfrm>
            <a:off x="5740058"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Host DMA</a:t>
            </a:r>
          </a:p>
        </p:txBody>
      </p:sp>
      <p:cxnSp>
        <p:nvCxnSpPr>
          <p:cNvPr id="344" name="Straight Connector 343"/>
          <p:cNvCxnSpPr>
            <a:cxnSpLocks/>
          </p:cNvCxnSpPr>
          <p:nvPr/>
        </p:nvCxnSpPr>
        <p:spPr>
          <a:xfrm flipV="1">
            <a:off x="2858084" y="4852383"/>
            <a:ext cx="0" cy="581327"/>
          </a:xfrm>
          <a:prstGeom prst="line">
            <a:avLst/>
          </a:prstGeom>
          <a:noFill/>
          <a:ln w="28575" cap="flat" cmpd="sng" algn="ctr">
            <a:solidFill>
              <a:sysClr val="windowText" lastClr="000000"/>
            </a:solidFill>
            <a:prstDash val="solid"/>
          </a:ln>
          <a:effectLst/>
        </p:spPr>
      </p:cxnSp>
      <p:cxnSp>
        <p:nvCxnSpPr>
          <p:cNvPr id="345" name="Straight Connector 344"/>
          <p:cNvCxnSpPr>
            <a:cxnSpLocks/>
          </p:cNvCxnSpPr>
          <p:nvPr/>
        </p:nvCxnSpPr>
        <p:spPr>
          <a:xfrm flipV="1">
            <a:off x="5596524" y="4800778"/>
            <a:ext cx="0" cy="581327"/>
          </a:xfrm>
          <a:prstGeom prst="line">
            <a:avLst/>
          </a:prstGeom>
          <a:noFill/>
          <a:ln w="28575" cap="flat" cmpd="sng" algn="ctr">
            <a:solidFill>
              <a:sysClr val="windowText" lastClr="000000"/>
            </a:solidFill>
            <a:prstDash val="solid"/>
          </a:ln>
          <a:effectLst/>
        </p:spPr>
      </p:cxnSp>
      <p:cxnSp>
        <p:nvCxnSpPr>
          <p:cNvPr id="346" name="Straight Connector 345"/>
          <p:cNvCxnSpPr>
            <a:cxnSpLocks/>
          </p:cNvCxnSpPr>
          <p:nvPr/>
        </p:nvCxnSpPr>
        <p:spPr>
          <a:xfrm flipV="1">
            <a:off x="7220534" y="4852383"/>
            <a:ext cx="0" cy="581327"/>
          </a:xfrm>
          <a:prstGeom prst="line">
            <a:avLst/>
          </a:prstGeom>
          <a:noFill/>
          <a:ln w="28575" cap="flat" cmpd="sng" algn="ctr">
            <a:solidFill>
              <a:sysClr val="windowText" lastClr="000000"/>
            </a:solidFill>
            <a:prstDash val="solid"/>
          </a:ln>
          <a:effectLst/>
        </p:spPr>
      </p:cxnSp>
      <p:sp>
        <p:nvSpPr>
          <p:cNvPr id="290" name="Rectangle 289"/>
          <p:cNvSpPr/>
          <p:nvPr/>
        </p:nvSpPr>
        <p:spPr>
          <a:xfrm>
            <a:off x="2218004" y="4723334"/>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28" name="Rectangle 327"/>
          <p:cNvSpPr/>
          <p:nvPr/>
        </p:nvSpPr>
        <p:spPr>
          <a:xfrm>
            <a:off x="4982556" y="4718901"/>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47" name="Rectangle 346"/>
          <p:cNvSpPr/>
          <p:nvPr/>
        </p:nvSpPr>
        <p:spPr>
          <a:xfrm>
            <a:off x="6899322" y="4248150"/>
            <a:ext cx="845566" cy="852354"/>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CPU</a:t>
            </a:r>
          </a:p>
        </p:txBody>
      </p:sp>
      <p:sp>
        <p:nvSpPr>
          <p:cNvPr id="82" name="Rectangle 81"/>
          <p:cNvSpPr/>
          <p:nvPr/>
        </p:nvSpPr>
        <p:spPr>
          <a:xfrm>
            <a:off x="676124" y="2830912"/>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84" name="Rectangle 83"/>
          <p:cNvSpPr/>
          <p:nvPr/>
        </p:nvSpPr>
        <p:spPr>
          <a:xfrm>
            <a:off x="8467045" y="2834434"/>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cxnSp>
        <p:nvCxnSpPr>
          <p:cNvPr id="109" name="Straight Connector 108"/>
          <p:cNvCxnSpPr>
            <a:cxnSpLocks/>
          </p:cNvCxnSpPr>
          <p:nvPr/>
        </p:nvCxnSpPr>
        <p:spPr>
          <a:xfrm flipV="1">
            <a:off x="5008757" y="2469179"/>
            <a:ext cx="0" cy="581327"/>
          </a:xfrm>
          <a:prstGeom prst="line">
            <a:avLst/>
          </a:prstGeom>
          <a:noFill/>
          <a:ln w="28575" cap="flat" cmpd="sng" algn="ctr">
            <a:solidFill>
              <a:sysClr val="windowText" lastClr="000000"/>
            </a:solidFill>
            <a:prstDash val="solid"/>
          </a:ln>
          <a:effectLst/>
        </p:spPr>
      </p:cxnSp>
      <p:cxnSp>
        <p:nvCxnSpPr>
          <p:cNvPr id="110" name="Straight Connector 109"/>
          <p:cNvCxnSpPr>
            <a:cxnSpLocks/>
          </p:cNvCxnSpPr>
          <p:nvPr/>
        </p:nvCxnSpPr>
        <p:spPr>
          <a:xfrm flipV="1">
            <a:off x="5787106" y="2475897"/>
            <a:ext cx="0" cy="581327"/>
          </a:xfrm>
          <a:prstGeom prst="line">
            <a:avLst/>
          </a:prstGeom>
          <a:noFill/>
          <a:ln w="28575" cap="flat" cmpd="sng" algn="ctr">
            <a:solidFill>
              <a:sysClr val="windowText" lastClr="000000"/>
            </a:solidFill>
            <a:prstDash val="solid"/>
          </a:ln>
          <a:effectLst/>
        </p:spPr>
      </p:cxnSp>
      <p:sp>
        <p:nvSpPr>
          <p:cNvPr id="338" name="Rectangle 337"/>
          <p:cNvSpPr/>
          <p:nvPr/>
        </p:nvSpPr>
        <p:spPr>
          <a:xfrm>
            <a:off x="5461717"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339" name="Rectangle 338"/>
          <p:cNvSpPr/>
          <p:nvPr/>
        </p:nvSpPr>
        <p:spPr>
          <a:xfrm>
            <a:off x="4683368"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96" name="Rectangle 95"/>
          <p:cNvSpPr/>
          <p:nvPr/>
        </p:nvSpPr>
        <p:spPr>
          <a:xfrm>
            <a:off x="4211616" y="2825342"/>
            <a:ext cx="216767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287" name="Rectangle 286"/>
          <p:cNvSpPr/>
          <p:nvPr/>
        </p:nvSpPr>
        <p:spPr>
          <a:xfrm>
            <a:off x="2218004" y="5250058"/>
            <a:ext cx="5533135"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Intra-server networking fabric</a:t>
            </a:r>
          </a:p>
        </p:txBody>
      </p:sp>
      <p:sp>
        <p:nvSpPr>
          <p:cNvPr id="69" name="Rectangle: Rounded Corners 68">
            <a:extLst>
              <a:ext uri="{FF2B5EF4-FFF2-40B4-BE49-F238E27FC236}">
                <a16:creationId xmlns:a16="http://schemas.microsoft.com/office/drawing/2014/main" id="{F1E89E4A-DACA-40D0-ABE7-B1CC9EBCC1F1}"/>
              </a:ext>
            </a:extLst>
          </p:cNvPr>
          <p:cNvSpPr/>
          <p:nvPr/>
        </p:nvSpPr>
        <p:spPr>
          <a:xfrm>
            <a:off x="434140" y="1126189"/>
            <a:ext cx="11274176" cy="6120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a:t>DUA is an “IP layer”</a:t>
            </a:r>
            <a:endParaRPr lang="en-US" sz="3200"/>
          </a:p>
        </p:txBody>
      </p:sp>
      <p:sp>
        <p:nvSpPr>
          <p:cNvPr id="70" name="Rectangle: Rounded Corners 69">
            <a:extLst>
              <a:ext uri="{FF2B5EF4-FFF2-40B4-BE49-F238E27FC236}">
                <a16:creationId xmlns:a16="http://schemas.microsoft.com/office/drawing/2014/main" id="{42135181-6670-4C1B-AA7D-243823FBB774}"/>
              </a:ext>
            </a:extLst>
          </p:cNvPr>
          <p:cNvSpPr/>
          <p:nvPr/>
        </p:nvSpPr>
        <p:spPr>
          <a:xfrm>
            <a:off x="609600" y="2734120"/>
            <a:ext cx="10887075" cy="881543"/>
          </a:xfrm>
          <a:prstGeom prst="round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U-Turn 41"/>
          <p:cNvSpPr/>
          <p:nvPr/>
        </p:nvSpPr>
        <p:spPr>
          <a:xfrm rot="10800000">
            <a:off x="2392648" y="3541234"/>
            <a:ext cx="2991219" cy="1291955"/>
          </a:xfrm>
          <a:prstGeom prst="uturnArrow">
            <a:avLst>
              <a:gd name="adj1" fmla="val 8456"/>
              <a:gd name="adj2" fmla="val 10340"/>
              <a:gd name="adj3" fmla="val 28760"/>
              <a:gd name="adj4" fmla="val 43750"/>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2" name="Rectangle: Rounded Corners 5"/>
          <p:cNvSpPr/>
          <p:nvPr/>
        </p:nvSpPr>
        <p:spPr>
          <a:xfrm>
            <a:off x="5555574" y="5487866"/>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③</a:t>
            </a:r>
          </a:p>
        </p:txBody>
      </p:sp>
      <p:sp>
        <p:nvSpPr>
          <p:cNvPr id="73" name="Arrow: U-Turn 45"/>
          <p:cNvSpPr/>
          <p:nvPr/>
        </p:nvSpPr>
        <p:spPr>
          <a:xfrm flipV="1">
            <a:off x="1732816" y="3633329"/>
            <a:ext cx="7940961" cy="2428778"/>
          </a:xfrm>
          <a:prstGeom prst="uturnArrow">
            <a:avLst>
              <a:gd name="adj1" fmla="val 4900"/>
              <a:gd name="adj2" fmla="val 5784"/>
              <a:gd name="adj3" fmla="val 12451"/>
              <a:gd name="adj4" fmla="val 44534"/>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6" name="Rectangle: Rounded Corners 54"/>
          <p:cNvSpPr/>
          <p:nvPr/>
        </p:nvSpPr>
        <p:spPr>
          <a:xfrm>
            <a:off x="3740804" y="4246819"/>
            <a:ext cx="368968" cy="372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②</a:t>
            </a:r>
          </a:p>
        </p:txBody>
      </p:sp>
      <p:sp>
        <p:nvSpPr>
          <p:cNvPr id="3" name="Down Arrow 2"/>
          <p:cNvSpPr/>
          <p:nvPr/>
        </p:nvSpPr>
        <p:spPr>
          <a:xfrm>
            <a:off x="5670520" y="2634122"/>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Down Arrow 82"/>
          <p:cNvSpPr/>
          <p:nvPr/>
        </p:nvSpPr>
        <p:spPr>
          <a:xfrm rot="10800000">
            <a:off x="9429349" y="2639238"/>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Rounded Corners 5"/>
          <p:cNvSpPr/>
          <p:nvPr/>
        </p:nvSpPr>
        <p:spPr>
          <a:xfrm>
            <a:off x="6026018" y="277437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①</a:t>
            </a:r>
          </a:p>
        </p:txBody>
      </p:sp>
      <p:sp>
        <p:nvSpPr>
          <p:cNvPr id="88" name="Rectangle: Rounded Corners 5"/>
          <p:cNvSpPr/>
          <p:nvPr/>
        </p:nvSpPr>
        <p:spPr>
          <a:xfrm>
            <a:off x="9697316" y="269849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④</a:t>
            </a:r>
          </a:p>
        </p:txBody>
      </p:sp>
      <p:sp>
        <p:nvSpPr>
          <p:cNvPr id="80" name="Rectangle: Rounded Corners 2">
            <a:extLst>
              <a:ext uri="{FF2B5EF4-FFF2-40B4-BE49-F238E27FC236}">
                <a16:creationId xmlns:a16="http://schemas.microsoft.com/office/drawing/2014/main" id="{D5E7259B-1121-454C-9729-D69BDD866FE2}"/>
              </a:ext>
            </a:extLst>
          </p:cNvPr>
          <p:cNvSpPr/>
          <p:nvPr/>
        </p:nvSpPr>
        <p:spPr>
          <a:xfrm>
            <a:off x="454393" y="1791873"/>
            <a:ext cx="11283214" cy="20960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r>
              <a:rPr lang="en-US" sz="4000" b="1">
                <a:solidFill>
                  <a:prstClr val="white"/>
                </a:solidFill>
              </a:rPr>
              <a:t>Efficient Routing</a:t>
            </a:r>
          </a:p>
          <a:p>
            <a:pPr lvl="0" algn="ctr"/>
            <a:r>
              <a:rPr lang="en-US" sz="3200">
                <a:solidFill>
                  <a:prstClr val="white"/>
                </a:solidFill>
              </a:rPr>
              <a:t>Direct resource access by FPGA, totally bypass CPU</a:t>
            </a:r>
          </a:p>
        </p:txBody>
      </p:sp>
      <p:sp>
        <p:nvSpPr>
          <p:cNvPr id="4" name="Slide Number Placeholder 3">
            <a:extLst>
              <a:ext uri="{FF2B5EF4-FFF2-40B4-BE49-F238E27FC236}">
                <a16:creationId xmlns:a16="http://schemas.microsoft.com/office/drawing/2014/main" id="{E8691BD1-A265-438C-AC74-68D7177E5152}"/>
              </a:ext>
            </a:extLst>
          </p:cNvPr>
          <p:cNvSpPr>
            <a:spLocks noGrp="1"/>
          </p:cNvSpPr>
          <p:nvPr>
            <p:ph type="sldNum" sz="quarter" idx="12"/>
          </p:nvPr>
        </p:nvSpPr>
        <p:spPr/>
        <p:txBody>
          <a:bodyPr/>
          <a:lstStyle/>
          <a:p>
            <a:fld id="{5BAE39EB-E0A3-463A-9068-EBA37F6442B3}" type="slidenum">
              <a:rPr lang="en-US" smtClean="0"/>
              <a:t>10</a:t>
            </a:fld>
            <a:endParaRPr lang="en-US"/>
          </a:p>
        </p:txBody>
      </p:sp>
      <p:sp>
        <p:nvSpPr>
          <p:cNvPr id="5" name="Date Placeholder 4">
            <a:extLst>
              <a:ext uri="{FF2B5EF4-FFF2-40B4-BE49-F238E27FC236}">
                <a16:creationId xmlns:a16="http://schemas.microsoft.com/office/drawing/2014/main" id="{77237B39-E3EF-4E3F-84B9-0174AF87A83F}"/>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3894543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a:t>DUA Overview</a:t>
            </a:r>
            <a:endParaRPr lang="en-US"/>
          </a:p>
        </p:txBody>
      </p:sp>
      <p:sp>
        <p:nvSpPr>
          <p:cNvPr id="234" name="Rectangle 233"/>
          <p:cNvSpPr/>
          <p:nvPr/>
        </p:nvSpPr>
        <p:spPr>
          <a:xfrm>
            <a:off x="434141" y="1383632"/>
            <a:ext cx="7547810"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235" name="Rectangle 234"/>
          <p:cNvSpPr/>
          <p:nvPr/>
        </p:nvSpPr>
        <p:spPr>
          <a:xfrm>
            <a:off x="529306" y="1702400"/>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8" name="TextBox 237"/>
          <p:cNvSpPr txBox="1"/>
          <p:nvPr/>
        </p:nvSpPr>
        <p:spPr>
          <a:xfrm>
            <a:off x="503718" y="1688432"/>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270" name="Straight Connector 269"/>
          <p:cNvCxnSpPr>
            <a:cxnSpLocks/>
          </p:cNvCxnSpPr>
          <p:nvPr/>
        </p:nvCxnSpPr>
        <p:spPr>
          <a:xfrm flipV="1">
            <a:off x="1759695" y="4929619"/>
            <a:ext cx="0" cy="1440898"/>
          </a:xfrm>
          <a:prstGeom prst="line">
            <a:avLst/>
          </a:prstGeom>
          <a:noFill/>
          <a:ln w="28575" cap="flat" cmpd="sng" algn="ctr">
            <a:solidFill>
              <a:sysClr val="windowText" lastClr="000000"/>
            </a:solidFill>
            <a:prstDash val="solid"/>
          </a:ln>
          <a:effectLst/>
        </p:spPr>
      </p:cxnSp>
      <p:sp>
        <p:nvSpPr>
          <p:cNvPr id="294" name="TextBox 293"/>
          <p:cNvSpPr txBox="1"/>
          <p:nvPr/>
        </p:nvSpPr>
        <p:spPr>
          <a:xfrm>
            <a:off x="487624" y="1342116"/>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cxnSp>
        <p:nvCxnSpPr>
          <p:cNvPr id="81" name="Straight Connector 80"/>
          <p:cNvCxnSpPr>
            <a:cxnSpLocks/>
          </p:cNvCxnSpPr>
          <p:nvPr/>
        </p:nvCxnSpPr>
        <p:spPr>
          <a:xfrm flipV="1">
            <a:off x="1011204" y="3494641"/>
            <a:ext cx="3197" cy="1253245"/>
          </a:xfrm>
          <a:prstGeom prst="line">
            <a:avLst/>
          </a:prstGeom>
          <a:noFill/>
          <a:ln w="28575" cap="flat" cmpd="sng" algn="ctr">
            <a:solidFill>
              <a:sysClr val="windowText" lastClr="000000"/>
            </a:solidFill>
            <a:prstDash val="solid"/>
          </a:ln>
          <a:effectLst/>
        </p:spPr>
      </p:cxnSp>
      <p:cxnSp>
        <p:nvCxnSpPr>
          <p:cNvPr id="86" name="Straight Connector 85"/>
          <p:cNvCxnSpPr>
            <a:cxnSpLocks/>
          </p:cNvCxnSpPr>
          <p:nvPr/>
        </p:nvCxnSpPr>
        <p:spPr>
          <a:xfrm flipV="1">
            <a:off x="3288352" y="3388938"/>
            <a:ext cx="0" cy="1493494"/>
          </a:xfrm>
          <a:prstGeom prst="line">
            <a:avLst/>
          </a:prstGeom>
          <a:noFill/>
          <a:ln w="28575" cap="flat" cmpd="sng" algn="ctr">
            <a:solidFill>
              <a:sysClr val="windowText" lastClr="000000"/>
            </a:solidFill>
            <a:prstDash val="solid"/>
          </a:ln>
          <a:effectLst/>
        </p:spPr>
      </p:cxnSp>
      <p:cxnSp>
        <p:nvCxnSpPr>
          <p:cNvPr id="87" name="Straight Connector 86"/>
          <p:cNvCxnSpPr>
            <a:cxnSpLocks/>
          </p:cNvCxnSpPr>
          <p:nvPr/>
        </p:nvCxnSpPr>
        <p:spPr>
          <a:xfrm flipV="1">
            <a:off x="2530919" y="2470150"/>
            <a:ext cx="0" cy="2403245"/>
          </a:xfrm>
          <a:prstGeom prst="line">
            <a:avLst/>
          </a:prstGeom>
          <a:noFill/>
          <a:ln w="28575" cap="flat" cmpd="sng" algn="ctr">
            <a:solidFill>
              <a:sysClr val="windowText" lastClr="000000"/>
            </a:solidFill>
            <a:prstDash val="solid"/>
          </a:ln>
          <a:effectLst/>
        </p:spPr>
      </p:cxnSp>
      <p:cxnSp>
        <p:nvCxnSpPr>
          <p:cNvPr id="89" name="Straight Connector 88"/>
          <p:cNvCxnSpPr>
            <a:cxnSpLocks/>
          </p:cNvCxnSpPr>
          <p:nvPr/>
        </p:nvCxnSpPr>
        <p:spPr>
          <a:xfrm flipV="1">
            <a:off x="1759695" y="2470150"/>
            <a:ext cx="0" cy="2330629"/>
          </a:xfrm>
          <a:prstGeom prst="line">
            <a:avLst/>
          </a:prstGeom>
          <a:noFill/>
          <a:ln w="28575" cap="flat" cmpd="sng" algn="ctr">
            <a:solidFill>
              <a:sysClr val="windowText" lastClr="000000"/>
            </a:solidFill>
            <a:prstDash val="solid"/>
          </a:ln>
          <a:effectLst/>
        </p:spPr>
      </p:cxnSp>
      <p:sp>
        <p:nvSpPr>
          <p:cNvPr id="288" name="Rectangle 287"/>
          <p:cNvSpPr/>
          <p:nvPr/>
        </p:nvSpPr>
        <p:spPr>
          <a:xfrm>
            <a:off x="1449902" y="4723334"/>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291" name="Rectangle 290"/>
          <p:cNvSpPr/>
          <p:nvPr/>
        </p:nvSpPr>
        <p:spPr>
          <a:xfrm>
            <a:off x="691233" y="4723334"/>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36" name="Rectangle 135"/>
          <p:cNvSpPr/>
          <p:nvPr/>
        </p:nvSpPr>
        <p:spPr>
          <a:xfrm>
            <a:off x="8175657" y="1383632"/>
            <a:ext cx="3530567"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137" name="Rectangle 136"/>
          <p:cNvSpPr/>
          <p:nvPr/>
        </p:nvSpPr>
        <p:spPr>
          <a:xfrm>
            <a:off x="8314428" y="1688432"/>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TextBox 137"/>
          <p:cNvSpPr txBox="1"/>
          <p:nvPr/>
        </p:nvSpPr>
        <p:spPr>
          <a:xfrm>
            <a:off x="8190604" y="1333068"/>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sp>
        <p:nvSpPr>
          <p:cNvPr id="239" name="Rectangle 238"/>
          <p:cNvSpPr/>
          <p:nvPr/>
        </p:nvSpPr>
        <p:spPr>
          <a:xfrm>
            <a:off x="2218004"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36" name="Rectangle 235"/>
          <p:cNvSpPr/>
          <p:nvPr/>
        </p:nvSpPr>
        <p:spPr>
          <a:xfrm>
            <a:off x="1439655"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80" name="Rectangle 279"/>
          <p:cNvSpPr/>
          <p:nvPr/>
        </p:nvSpPr>
        <p:spPr>
          <a:xfrm>
            <a:off x="144519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75" name="Rectangle 74"/>
          <p:cNvSpPr/>
          <p:nvPr/>
        </p:nvSpPr>
        <p:spPr>
          <a:xfrm>
            <a:off x="69438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77" name="Rectangle 76"/>
          <p:cNvSpPr/>
          <p:nvPr/>
        </p:nvSpPr>
        <p:spPr>
          <a:xfrm>
            <a:off x="2223853"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78" name="Rectangle 77"/>
          <p:cNvSpPr/>
          <p:nvPr/>
        </p:nvSpPr>
        <p:spPr>
          <a:xfrm>
            <a:off x="2974662"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180" name="Straight Connector 179"/>
          <p:cNvCxnSpPr>
            <a:cxnSpLocks/>
          </p:cNvCxnSpPr>
          <p:nvPr/>
        </p:nvCxnSpPr>
        <p:spPr>
          <a:xfrm flipV="1">
            <a:off x="8790232" y="3385169"/>
            <a:ext cx="0" cy="1497579"/>
          </a:xfrm>
          <a:prstGeom prst="line">
            <a:avLst/>
          </a:prstGeom>
          <a:noFill/>
          <a:ln w="28575" cap="flat" cmpd="sng" algn="ctr">
            <a:solidFill>
              <a:sysClr val="windowText" lastClr="000000"/>
            </a:solidFill>
            <a:prstDash val="solid"/>
          </a:ln>
          <a:effectLst/>
        </p:spPr>
      </p:cxnSp>
      <p:cxnSp>
        <p:nvCxnSpPr>
          <p:cNvPr id="181" name="Straight Connector 180"/>
          <p:cNvCxnSpPr>
            <a:cxnSpLocks/>
          </p:cNvCxnSpPr>
          <p:nvPr/>
        </p:nvCxnSpPr>
        <p:spPr>
          <a:xfrm flipV="1">
            <a:off x="11070514" y="3385169"/>
            <a:ext cx="0" cy="1497264"/>
          </a:xfrm>
          <a:prstGeom prst="line">
            <a:avLst/>
          </a:prstGeom>
          <a:noFill/>
          <a:ln w="28575" cap="flat" cmpd="sng" algn="ctr">
            <a:solidFill>
              <a:sysClr val="windowText" lastClr="000000"/>
            </a:solidFill>
            <a:prstDash val="solid"/>
          </a:ln>
          <a:effectLst/>
        </p:spPr>
      </p:cxnSp>
      <p:cxnSp>
        <p:nvCxnSpPr>
          <p:cNvPr id="182" name="Straight Connector 181"/>
          <p:cNvCxnSpPr>
            <a:cxnSpLocks/>
          </p:cNvCxnSpPr>
          <p:nvPr/>
        </p:nvCxnSpPr>
        <p:spPr>
          <a:xfrm flipV="1">
            <a:off x="10306731" y="2448168"/>
            <a:ext cx="0" cy="2404216"/>
          </a:xfrm>
          <a:prstGeom prst="line">
            <a:avLst/>
          </a:prstGeom>
          <a:noFill/>
          <a:ln w="28575" cap="flat" cmpd="sng" algn="ctr">
            <a:solidFill>
              <a:sysClr val="windowText" lastClr="000000"/>
            </a:solidFill>
            <a:prstDash val="solid"/>
          </a:ln>
          <a:effectLst/>
        </p:spPr>
      </p:cxnSp>
      <p:cxnSp>
        <p:nvCxnSpPr>
          <p:cNvPr id="183" name="Straight Connector 182"/>
          <p:cNvCxnSpPr>
            <a:cxnSpLocks/>
          </p:cNvCxnSpPr>
          <p:nvPr/>
        </p:nvCxnSpPr>
        <p:spPr>
          <a:xfrm flipV="1">
            <a:off x="9544698" y="2475897"/>
            <a:ext cx="0" cy="2326300"/>
          </a:xfrm>
          <a:prstGeom prst="line">
            <a:avLst/>
          </a:prstGeom>
          <a:noFill/>
          <a:ln w="28575" cap="flat" cmpd="sng" algn="ctr">
            <a:solidFill>
              <a:sysClr val="windowText" lastClr="000000"/>
            </a:solidFill>
            <a:prstDash val="solid"/>
          </a:ln>
          <a:effectLst/>
        </p:spPr>
      </p:cxnSp>
      <p:sp>
        <p:nvSpPr>
          <p:cNvPr id="185" name="Rectangle 184"/>
          <p:cNvSpPr/>
          <p:nvPr/>
        </p:nvSpPr>
        <p:spPr>
          <a:xfrm>
            <a:off x="9993816" y="4702323"/>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186" name="Rectangle 185"/>
          <p:cNvSpPr/>
          <p:nvPr/>
        </p:nvSpPr>
        <p:spPr>
          <a:xfrm>
            <a:off x="8467045" y="4702323"/>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95" name="Rectangle 194"/>
          <p:cNvSpPr/>
          <p:nvPr/>
        </p:nvSpPr>
        <p:spPr>
          <a:xfrm>
            <a:off x="9993816"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6" name="Rectangle 195"/>
          <p:cNvSpPr/>
          <p:nvPr/>
        </p:nvSpPr>
        <p:spPr>
          <a:xfrm>
            <a:off x="9215467"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7" name="Rectangle 196"/>
          <p:cNvSpPr/>
          <p:nvPr/>
        </p:nvSpPr>
        <p:spPr>
          <a:xfrm>
            <a:off x="922100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198" name="Rectangle 197"/>
          <p:cNvSpPr/>
          <p:nvPr/>
        </p:nvSpPr>
        <p:spPr>
          <a:xfrm>
            <a:off x="847019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199" name="Rectangle 198"/>
          <p:cNvSpPr/>
          <p:nvPr/>
        </p:nvSpPr>
        <p:spPr>
          <a:xfrm>
            <a:off x="9999665"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200" name="Rectangle 199"/>
          <p:cNvSpPr/>
          <p:nvPr/>
        </p:nvSpPr>
        <p:spPr>
          <a:xfrm>
            <a:off x="10750474"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320" name="Straight Connector 319"/>
          <p:cNvCxnSpPr>
            <a:cxnSpLocks/>
          </p:cNvCxnSpPr>
          <p:nvPr/>
        </p:nvCxnSpPr>
        <p:spPr>
          <a:xfrm flipV="1">
            <a:off x="9544879" y="4929619"/>
            <a:ext cx="0" cy="1440898"/>
          </a:xfrm>
          <a:prstGeom prst="line">
            <a:avLst/>
          </a:prstGeom>
          <a:noFill/>
          <a:ln w="28575" cap="flat" cmpd="sng" algn="ctr">
            <a:solidFill>
              <a:sysClr val="windowText" lastClr="000000"/>
            </a:solidFill>
            <a:prstDash val="solid"/>
          </a:ln>
          <a:effectLst/>
        </p:spPr>
      </p:cxnSp>
      <p:sp>
        <p:nvSpPr>
          <p:cNvPr id="271" name="Rectangle 270"/>
          <p:cNvSpPr/>
          <p:nvPr/>
        </p:nvSpPr>
        <p:spPr>
          <a:xfrm>
            <a:off x="434140" y="6310822"/>
            <a:ext cx="11272085" cy="296484"/>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Datacenter networking fabric</a:t>
            </a:r>
          </a:p>
        </p:txBody>
      </p:sp>
      <p:sp>
        <p:nvSpPr>
          <p:cNvPr id="184" name="Rectangle 183"/>
          <p:cNvSpPr/>
          <p:nvPr/>
        </p:nvSpPr>
        <p:spPr>
          <a:xfrm>
            <a:off x="9225714" y="4702323"/>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321" name="Rectangle 320"/>
          <p:cNvSpPr/>
          <p:nvPr/>
        </p:nvSpPr>
        <p:spPr>
          <a:xfrm>
            <a:off x="4045511" y="1697967"/>
            <a:ext cx="2507689"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22" name="TextBox 321"/>
          <p:cNvSpPr txBox="1"/>
          <p:nvPr/>
        </p:nvSpPr>
        <p:spPr>
          <a:xfrm>
            <a:off x="4019923" y="1683999"/>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323" name="Straight Connector 322"/>
          <p:cNvCxnSpPr>
            <a:cxnSpLocks/>
          </p:cNvCxnSpPr>
          <p:nvPr/>
        </p:nvCxnSpPr>
        <p:spPr>
          <a:xfrm flipV="1">
            <a:off x="4530625" y="3276600"/>
            <a:ext cx="0" cy="1622726"/>
          </a:xfrm>
          <a:prstGeom prst="line">
            <a:avLst/>
          </a:prstGeom>
          <a:noFill/>
          <a:ln w="28575" cap="flat" cmpd="sng" algn="ctr">
            <a:solidFill>
              <a:sysClr val="windowText" lastClr="000000"/>
            </a:solidFill>
            <a:prstDash val="solid"/>
          </a:ln>
          <a:effectLst/>
        </p:spPr>
      </p:cxnSp>
      <p:cxnSp>
        <p:nvCxnSpPr>
          <p:cNvPr id="325" name="Straight Connector 324"/>
          <p:cNvCxnSpPr>
            <a:cxnSpLocks/>
          </p:cNvCxnSpPr>
          <p:nvPr/>
        </p:nvCxnSpPr>
        <p:spPr>
          <a:xfrm flipV="1">
            <a:off x="6047124" y="3385169"/>
            <a:ext cx="0" cy="1483793"/>
          </a:xfrm>
          <a:prstGeom prst="line">
            <a:avLst/>
          </a:prstGeom>
          <a:noFill/>
          <a:ln w="28575" cap="flat" cmpd="sng" algn="ctr">
            <a:solidFill>
              <a:sysClr val="windowText" lastClr="000000"/>
            </a:solidFill>
            <a:prstDash val="solid"/>
          </a:ln>
          <a:effectLst/>
        </p:spPr>
      </p:cxnSp>
      <p:cxnSp>
        <p:nvCxnSpPr>
          <p:cNvPr id="326" name="Straight Connector 325"/>
          <p:cNvCxnSpPr>
            <a:cxnSpLocks/>
          </p:cNvCxnSpPr>
          <p:nvPr/>
        </p:nvCxnSpPr>
        <p:spPr>
          <a:xfrm flipV="1">
            <a:off x="5302595" y="3276600"/>
            <a:ext cx="0" cy="1697623"/>
          </a:xfrm>
          <a:prstGeom prst="line">
            <a:avLst/>
          </a:prstGeom>
          <a:noFill/>
          <a:ln w="28575" cap="flat" cmpd="sng" algn="ctr">
            <a:solidFill>
              <a:sysClr val="windowText" lastClr="000000"/>
            </a:solidFill>
            <a:prstDash val="solid"/>
          </a:ln>
          <a:effectLst/>
        </p:spPr>
      </p:cxnSp>
      <p:sp>
        <p:nvSpPr>
          <p:cNvPr id="329" name="Rectangle 328"/>
          <p:cNvSpPr/>
          <p:nvPr/>
        </p:nvSpPr>
        <p:spPr>
          <a:xfrm>
            <a:off x="4207438" y="4718901"/>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340" name="Rectangle 339"/>
          <p:cNvSpPr/>
          <p:nvPr/>
        </p:nvSpPr>
        <p:spPr>
          <a:xfrm>
            <a:off x="496139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341" name="Rectangle 340"/>
          <p:cNvSpPr/>
          <p:nvPr/>
        </p:nvSpPr>
        <p:spPr>
          <a:xfrm>
            <a:off x="421058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342" name="Rectangle 341"/>
          <p:cNvSpPr/>
          <p:nvPr/>
        </p:nvSpPr>
        <p:spPr>
          <a:xfrm>
            <a:off x="5740058"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Host DMA</a:t>
            </a:r>
          </a:p>
        </p:txBody>
      </p:sp>
      <p:cxnSp>
        <p:nvCxnSpPr>
          <p:cNvPr id="344" name="Straight Connector 343"/>
          <p:cNvCxnSpPr>
            <a:cxnSpLocks/>
          </p:cNvCxnSpPr>
          <p:nvPr/>
        </p:nvCxnSpPr>
        <p:spPr>
          <a:xfrm flipV="1">
            <a:off x="2858084" y="4852383"/>
            <a:ext cx="0" cy="581327"/>
          </a:xfrm>
          <a:prstGeom prst="line">
            <a:avLst/>
          </a:prstGeom>
          <a:noFill/>
          <a:ln w="28575" cap="flat" cmpd="sng" algn="ctr">
            <a:solidFill>
              <a:sysClr val="windowText" lastClr="000000"/>
            </a:solidFill>
            <a:prstDash val="solid"/>
          </a:ln>
          <a:effectLst/>
        </p:spPr>
      </p:cxnSp>
      <p:cxnSp>
        <p:nvCxnSpPr>
          <p:cNvPr id="345" name="Straight Connector 344"/>
          <p:cNvCxnSpPr>
            <a:cxnSpLocks/>
          </p:cNvCxnSpPr>
          <p:nvPr/>
        </p:nvCxnSpPr>
        <p:spPr>
          <a:xfrm flipV="1">
            <a:off x="5596524" y="4800778"/>
            <a:ext cx="0" cy="581327"/>
          </a:xfrm>
          <a:prstGeom prst="line">
            <a:avLst/>
          </a:prstGeom>
          <a:noFill/>
          <a:ln w="28575" cap="flat" cmpd="sng" algn="ctr">
            <a:solidFill>
              <a:sysClr val="windowText" lastClr="000000"/>
            </a:solidFill>
            <a:prstDash val="solid"/>
          </a:ln>
          <a:effectLst/>
        </p:spPr>
      </p:cxnSp>
      <p:cxnSp>
        <p:nvCxnSpPr>
          <p:cNvPr id="346" name="Straight Connector 345"/>
          <p:cNvCxnSpPr>
            <a:cxnSpLocks/>
          </p:cNvCxnSpPr>
          <p:nvPr/>
        </p:nvCxnSpPr>
        <p:spPr>
          <a:xfrm flipV="1">
            <a:off x="7220534" y="4852383"/>
            <a:ext cx="0" cy="581327"/>
          </a:xfrm>
          <a:prstGeom prst="line">
            <a:avLst/>
          </a:prstGeom>
          <a:noFill/>
          <a:ln w="28575" cap="flat" cmpd="sng" algn="ctr">
            <a:solidFill>
              <a:sysClr val="windowText" lastClr="000000"/>
            </a:solidFill>
            <a:prstDash val="solid"/>
          </a:ln>
          <a:effectLst/>
        </p:spPr>
      </p:cxnSp>
      <p:sp>
        <p:nvSpPr>
          <p:cNvPr id="290" name="Rectangle 289"/>
          <p:cNvSpPr/>
          <p:nvPr/>
        </p:nvSpPr>
        <p:spPr>
          <a:xfrm>
            <a:off x="2218004" y="4723334"/>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28" name="Rectangle 327"/>
          <p:cNvSpPr/>
          <p:nvPr/>
        </p:nvSpPr>
        <p:spPr>
          <a:xfrm>
            <a:off x="4982556" y="4718901"/>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47" name="Rectangle 346"/>
          <p:cNvSpPr/>
          <p:nvPr/>
        </p:nvSpPr>
        <p:spPr>
          <a:xfrm>
            <a:off x="6899322" y="4248150"/>
            <a:ext cx="845566" cy="852354"/>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CPU</a:t>
            </a:r>
          </a:p>
        </p:txBody>
      </p:sp>
      <p:sp>
        <p:nvSpPr>
          <p:cNvPr id="82" name="Rectangle 81"/>
          <p:cNvSpPr/>
          <p:nvPr/>
        </p:nvSpPr>
        <p:spPr>
          <a:xfrm>
            <a:off x="676124" y="2830912"/>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84" name="Rectangle 83"/>
          <p:cNvSpPr/>
          <p:nvPr/>
        </p:nvSpPr>
        <p:spPr>
          <a:xfrm>
            <a:off x="8467045" y="2834434"/>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cxnSp>
        <p:nvCxnSpPr>
          <p:cNvPr id="109" name="Straight Connector 108"/>
          <p:cNvCxnSpPr>
            <a:cxnSpLocks/>
          </p:cNvCxnSpPr>
          <p:nvPr/>
        </p:nvCxnSpPr>
        <p:spPr>
          <a:xfrm flipV="1">
            <a:off x="5008757" y="2469179"/>
            <a:ext cx="0" cy="581327"/>
          </a:xfrm>
          <a:prstGeom prst="line">
            <a:avLst/>
          </a:prstGeom>
          <a:noFill/>
          <a:ln w="28575" cap="flat" cmpd="sng" algn="ctr">
            <a:solidFill>
              <a:sysClr val="windowText" lastClr="000000"/>
            </a:solidFill>
            <a:prstDash val="solid"/>
          </a:ln>
          <a:effectLst/>
        </p:spPr>
      </p:cxnSp>
      <p:cxnSp>
        <p:nvCxnSpPr>
          <p:cNvPr id="110" name="Straight Connector 109"/>
          <p:cNvCxnSpPr>
            <a:cxnSpLocks/>
          </p:cNvCxnSpPr>
          <p:nvPr/>
        </p:nvCxnSpPr>
        <p:spPr>
          <a:xfrm flipV="1">
            <a:off x="5787106" y="2475897"/>
            <a:ext cx="0" cy="581327"/>
          </a:xfrm>
          <a:prstGeom prst="line">
            <a:avLst/>
          </a:prstGeom>
          <a:noFill/>
          <a:ln w="28575" cap="flat" cmpd="sng" algn="ctr">
            <a:solidFill>
              <a:sysClr val="windowText" lastClr="000000"/>
            </a:solidFill>
            <a:prstDash val="solid"/>
          </a:ln>
          <a:effectLst/>
        </p:spPr>
      </p:cxnSp>
      <p:sp>
        <p:nvSpPr>
          <p:cNvPr id="338" name="Rectangle 337"/>
          <p:cNvSpPr/>
          <p:nvPr/>
        </p:nvSpPr>
        <p:spPr>
          <a:xfrm>
            <a:off x="5461717"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339" name="Rectangle 338"/>
          <p:cNvSpPr/>
          <p:nvPr/>
        </p:nvSpPr>
        <p:spPr>
          <a:xfrm>
            <a:off x="4683368"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96" name="Rectangle 95"/>
          <p:cNvSpPr/>
          <p:nvPr/>
        </p:nvSpPr>
        <p:spPr>
          <a:xfrm>
            <a:off x="4211616" y="2825342"/>
            <a:ext cx="216767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287" name="Rectangle 286"/>
          <p:cNvSpPr/>
          <p:nvPr/>
        </p:nvSpPr>
        <p:spPr>
          <a:xfrm>
            <a:off x="2218004" y="5250058"/>
            <a:ext cx="5533135"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Intra-server networking fabric</a:t>
            </a:r>
          </a:p>
        </p:txBody>
      </p:sp>
      <p:sp>
        <p:nvSpPr>
          <p:cNvPr id="70" name="Rectangle: Rounded Corners 69">
            <a:extLst>
              <a:ext uri="{FF2B5EF4-FFF2-40B4-BE49-F238E27FC236}">
                <a16:creationId xmlns:a16="http://schemas.microsoft.com/office/drawing/2014/main" id="{42135181-6670-4C1B-AA7D-243823FBB774}"/>
              </a:ext>
            </a:extLst>
          </p:cNvPr>
          <p:cNvSpPr/>
          <p:nvPr/>
        </p:nvSpPr>
        <p:spPr>
          <a:xfrm>
            <a:off x="609600" y="2734120"/>
            <a:ext cx="10887075" cy="881543"/>
          </a:xfrm>
          <a:prstGeom prst="round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U-Turn 41"/>
          <p:cNvSpPr/>
          <p:nvPr/>
        </p:nvSpPr>
        <p:spPr>
          <a:xfrm rot="10800000">
            <a:off x="2392648" y="3541234"/>
            <a:ext cx="2991219" cy="1291955"/>
          </a:xfrm>
          <a:prstGeom prst="uturnArrow">
            <a:avLst>
              <a:gd name="adj1" fmla="val 8456"/>
              <a:gd name="adj2" fmla="val 10340"/>
              <a:gd name="adj3" fmla="val 28760"/>
              <a:gd name="adj4" fmla="val 43750"/>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2" name="Rectangle: Rounded Corners 5"/>
          <p:cNvSpPr/>
          <p:nvPr/>
        </p:nvSpPr>
        <p:spPr>
          <a:xfrm>
            <a:off x="5555574" y="5487866"/>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③</a:t>
            </a:r>
          </a:p>
        </p:txBody>
      </p:sp>
      <p:sp>
        <p:nvSpPr>
          <p:cNvPr id="73" name="Arrow: U-Turn 45"/>
          <p:cNvSpPr/>
          <p:nvPr/>
        </p:nvSpPr>
        <p:spPr>
          <a:xfrm flipV="1">
            <a:off x="1732816" y="3633329"/>
            <a:ext cx="7940961" cy="2428778"/>
          </a:xfrm>
          <a:prstGeom prst="uturnArrow">
            <a:avLst>
              <a:gd name="adj1" fmla="val 4900"/>
              <a:gd name="adj2" fmla="val 5784"/>
              <a:gd name="adj3" fmla="val 12451"/>
              <a:gd name="adj4" fmla="val 44534"/>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6" name="Rectangle: Rounded Corners 54"/>
          <p:cNvSpPr/>
          <p:nvPr/>
        </p:nvSpPr>
        <p:spPr>
          <a:xfrm>
            <a:off x="3740804" y="4246819"/>
            <a:ext cx="368968" cy="372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②</a:t>
            </a:r>
          </a:p>
        </p:txBody>
      </p:sp>
      <p:sp>
        <p:nvSpPr>
          <p:cNvPr id="3" name="Down Arrow 2"/>
          <p:cNvSpPr/>
          <p:nvPr/>
        </p:nvSpPr>
        <p:spPr>
          <a:xfrm>
            <a:off x="5670520" y="2634122"/>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Down Arrow 82"/>
          <p:cNvSpPr/>
          <p:nvPr/>
        </p:nvSpPr>
        <p:spPr>
          <a:xfrm rot="10800000">
            <a:off x="9429349" y="2639238"/>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Rounded Corners 5"/>
          <p:cNvSpPr/>
          <p:nvPr/>
        </p:nvSpPr>
        <p:spPr>
          <a:xfrm>
            <a:off x="6026018" y="277437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①</a:t>
            </a:r>
          </a:p>
        </p:txBody>
      </p:sp>
      <p:sp>
        <p:nvSpPr>
          <p:cNvPr id="88" name="Rectangle: Rounded Corners 5"/>
          <p:cNvSpPr/>
          <p:nvPr/>
        </p:nvSpPr>
        <p:spPr>
          <a:xfrm>
            <a:off x="9697316" y="269849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④</a:t>
            </a:r>
          </a:p>
        </p:txBody>
      </p:sp>
      <p:sp>
        <p:nvSpPr>
          <p:cNvPr id="79" name="Rectangle: Rounded Corners 2">
            <a:extLst>
              <a:ext uri="{FF2B5EF4-FFF2-40B4-BE49-F238E27FC236}">
                <a16:creationId xmlns:a16="http://schemas.microsoft.com/office/drawing/2014/main" id="{4F814365-E667-409F-80C4-01DD1E594D84}"/>
              </a:ext>
            </a:extLst>
          </p:cNvPr>
          <p:cNvSpPr/>
          <p:nvPr/>
        </p:nvSpPr>
        <p:spPr>
          <a:xfrm>
            <a:off x="454393" y="2431430"/>
            <a:ext cx="11283214" cy="20960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r>
              <a:rPr lang="en-US" sz="4000" b="1">
                <a:solidFill>
                  <a:prstClr val="white"/>
                </a:solidFill>
              </a:rPr>
              <a:t>Compatible BSD-socket Interface</a:t>
            </a:r>
          </a:p>
          <a:p>
            <a:pPr lvl="0" algn="ctr"/>
            <a:r>
              <a:rPr lang="en-US" sz="3200">
                <a:solidFill>
                  <a:prstClr val="white"/>
                </a:solidFill>
              </a:rPr>
              <a:t>for both applications and communication stacks</a:t>
            </a:r>
          </a:p>
        </p:txBody>
      </p:sp>
      <p:sp>
        <p:nvSpPr>
          <p:cNvPr id="80" name="Rectangle: Rounded Corners 67">
            <a:extLst>
              <a:ext uri="{FF2B5EF4-FFF2-40B4-BE49-F238E27FC236}">
                <a16:creationId xmlns:a16="http://schemas.microsoft.com/office/drawing/2014/main" id="{34E4F107-070E-4AA3-BC7C-52D4AA20F755}"/>
              </a:ext>
            </a:extLst>
          </p:cNvPr>
          <p:cNvSpPr/>
          <p:nvPr/>
        </p:nvSpPr>
        <p:spPr>
          <a:xfrm>
            <a:off x="454393" y="1802726"/>
            <a:ext cx="11283214" cy="5486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defRPr/>
            </a:pPr>
            <a:r>
              <a:rPr lang="en-US" sz="4000" b="1">
                <a:solidFill>
                  <a:prstClr val="white"/>
                </a:solidFill>
              </a:rPr>
              <a:t>Efficient Routing</a:t>
            </a:r>
            <a:endParaRPr lang="en-US" sz="3600">
              <a:solidFill>
                <a:prstClr val="white"/>
              </a:solidFill>
            </a:endParaRPr>
          </a:p>
        </p:txBody>
      </p:sp>
      <p:sp>
        <p:nvSpPr>
          <p:cNvPr id="90" name="Rectangle: Rounded Corners 89">
            <a:extLst>
              <a:ext uri="{FF2B5EF4-FFF2-40B4-BE49-F238E27FC236}">
                <a16:creationId xmlns:a16="http://schemas.microsoft.com/office/drawing/2014/main" id="{83EE55E8-0E7D-498A-A297-0B45D806DB6C}"/>
              </a:ext>
            </a:extLst>
          </p:cNvPr>
          <p:cNvSpPr/>
          <p:nvPr/>
        </p:nvSpPr>
        <p:spPr>
          <a:xfrm>
            <a:off x="434140" y="1139637"/>
            <a:ext cx="11274176" cy="6120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a:t>DUA is an “IP layer”</a:t>
            </a:r>
            <a:endParaRPr lang="en-US" sz="3200"/>
          </a:p>
        </p:txBody>
      </p:sp>
      <p:sp>
        <p:nvSpPr>
          <p:cNvPr id="4" name="Slide Number Placeholder 3">
            <a:extLst>
              <a:ext uri="{FF2B5EF4-FFF2-40B4-BE49-F238E27FC236}">
                <a16:creationId xmlns:a16="http://schemas.microsoft.com/office/drawing/2014/main" id="{DECA939E-2A3B-473B-A10A-B12B88215B1B}"/>
              </a:ext>
            </a:extLst>
          </p:cNvPr>
          <p:cNvSpPr>
            <a:spLocks noGrp="1"/>
          </p:cNvSpPr>
          <p:nvPr>
            <p:ph type="sldNum" sz="quarter" idx="12"/>
          </p:nvPr>
        </p:nvSpPr>
        <p:spPr/>
        <p:txBody>
          <a:bodyPr/>
          <a:lstStyle/>
          <a:p>
            <a:fld id="{5BAE39EB-E0A3-463A-9068-EBA37F6442B3}" type="slidenum">
              <a:rPr lang="en-US" smtClean="0"/>
              <a:t>11</a:t>
            </a:fld>
            <a:endParaRPr lang="en-US"/>
          </a:p>
        </p:txBody>
      </p:sp>
      <p:sp>
        <p:nvSpPr>
          <p:cNvPr id="5" name="Date Placeholder 4">
            <a:extLst>
              <a:ext uri="{FF2B5EF4-FFF2-40B4-BE49-F238E27FC236}">
                <a16:creationId xmlns:a16="http://schemas.microsoft.com/office/drawing/2014/main" id="{8F29D386-955B-4071-ABA2-6E8BBD78E671}"/>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8564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a:t>DUA Overview</a:t>
            </a:r>
            <a:endParaRPr lang="en-US"/>
          </a:p>
        </p:txBody>
      </p:sp>
      <p:sp>
        <p:nvSpPr>
          <p:cNvPr id="234" name="Rectangle 233"/>
          <p:cNvSpPr/>
          <p:nvPr/>
        </p:nvSpPr>
        <p:spPr>
          <a:xfrm>
            <a:off x="434141" y="1383632"/>
            <a:ext cx="7547810"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235" name="Rectangle 234"/>
          <p:cNvSpPr/>
          <p:nvPr/>
        </p:nvSpPr>
        <p:spPr>
          <a:xfrm>
            <a:off x="529306" y="1702400"/>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8" name="TextBox 237"/>
          <p:cNvSpPr txBox="1"/>
          <p:nvPr/>
        </p:nvSpPr>
        <p:spPr>
          <a:xfrm>
            <a:off x="503718" y="1688432"/>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270" name="Straight Connector 269"/>
          <p:cNvCxnSpPr>
            <a:cxnSpLocks/>
          </p:cNvCxnSpPr>
          <p:nvPr/>
        </p:nvCxnSpPr>
        <p:spPr>
          <a:xfrm flipV="1">
            <a:off x="1759695" y="4929619"/>
            <a:ext cx="0" cy="1440898"/>
          </a:xfrm>
          <a:prstGeom prst="line">
            <a:avLst/>
          </a:prstGeom>
          <a:noFill/>
          <a:ln w="28575" cap="flat" cmpd="sng" algn="ctr">
            <a:solidFill>
              <a:sysClr val="windowText" lastClr="000000"/>
            </a:solidFill>
            <a:prstDash val="solid"/>
          </a:ln>
          <a:effectLst/>
        </p:spPr>
      </p:cxnSp>
      <p:sp>
        <p:nvSpPr>
          <p:cNvPr id="294" name="TextBox 293"/>
          <p:cNvSpPr txBox="1"/>
          <p:nvPr/>
        </p:nvSpPr>
        <p:spPr>
          <a:xfrm>
            <a:off x="487624" y="1342116"/>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cxnSp>
        <p:nvCxnSpPr>
          <p:cNvPr id="81" name="Straight Connector 80"/>
          <p:cNvCxnSpPr>
            <a:cxnSpLocks/>
          </p:cNvCxnSpPr>
          <p:nvPr/>
        </p:nvCxnSpPr>
        <p:spPr>
          <a:xfrm flipV="1">
            <a:off x="1011204" y="3494641"/>
            <a:ext cx="3197" cy="1253245"/>
          </a:xfrm>
          <a:prstGeom prst="line">
            <a:avLst/>
          </a:prstGeom>
          <a:noFill/>
          <a:ln w="28575" cap="flat" cmpd="sng" algn="ctr">
            <a:solidFill>
              <a:sysClr val="windowText" lastClr="000000"/>
            </a:solidFill>
            <a:prstDash val="solid"/>
          </a:ln>
          <a:effectLst/>
        </p:spPr>
      </p:cxnSp>
      <p:cxnSp>
        <p:nvCxnSpPr>
          <p:cNvPr id="86" name="Straight Connector 85"/>
          <p:cNvCxnSpPr>
            <a:cxnSpLocks/>
          </p:cNvCxnSpPr>
          <p:nvPr/>
        </p:nvCxnSpPr>
        <p:spPr>
          <a:xfrm flipV="1">
            <a:off x="3288352" y="3388938"/>
            <a:ext cx="0" cy="1493494"/>
          </a:xfrm>
          <a:prstGeom prst="line">
            <a:avLst/>
          </a:prstGeom>
          <a:noFill/>
          <a:ln w="28575" cap="flat" cmpd="sng" algn="ctr">
            <a:solidFill>
              <a:sysClr val="windowText" lastClr="000000"/>
            </a:solidFill>
            <a:prstDash val="solid"/>
          </a:ln>
          <a:effectLst/>
        </p:spPr>
      </p:cxnSp>
      <p:cxnSp>
        <p:nvCxnSpPr>
          <p:cNvPr id="87" name="Straight Connector 86"/>
          <p:cNvCxnSpPr>
            <a:cxnSpLocks/>
          </p:cNvCxnSpPr>
          <p:nvPr/>
        </p:nvCxnSpPr>
        <p:spPr>
          <a:xfrm flipV="1">
            <a:off x="2530919" y="2470150"/>
            <a:ext cx="0" cy="2403245"/>
          </a:xfrm>
          <a:prstGeom prst="line">
            <a:avLst/>
          </a:prstGeom>
          <a:noFill/>
          <a:ln w="28575" cap="flat" cmpd="sng" algn="ctr">
            <a:solidFill>
              <a:sysClr val="windowText" lastClr="000000"/>
            </a:solidFill>
            <a:prstDash val="solid"/>
          </a:ln>
          <a:effectLst/>
        </p:spPr>
      </p:cxnSp>
      <p:cxnSp>
        <p:nvCxnSpPr>
          <p:cNvPr id="89" name="Straight Connector 88"/>
          <p:cNvCxnSpPr>
            <a:cxnSpLocks/>
          </p:cNvCxnSpPr>
          <p:nvPr/>
        </p:nvCxnSpPr>
        <p:spPr>
          <a:xfrm flipV="1">
            <a:off x="1759695" y="2470150"/>
            <a:ext cx="0" cy="2330629"/>
          </a:xfrm>
          <a:prstGeom prst="line">
            <a:avLst/>
          </a:prstGeom>
          <a:noFill/>
          <a:ln w="28575" cap="flat" cmpd="sng" algn="ctr">
            <a:solidFill>
              <a:sysClr val="windowText" lastClr="000000"/>
            </a:solidFill>
            <a:prstDash val="solid"/>
          </a:ln>
          <a:effectLst/>
        </p:spPr>
      </p:cxnSp>
      <p:sp>
        <p:nvSpPr>
          <p:cNvPr id="288" name="Rectangle 287"/>
          <p:cNvSpPr/>
          <p:nvPr/>
        </p:nvSpPr>
        <p:spPr>
          <a:xfrm>
            <a:off x="1449902" y="4723334"/>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291" name="Rectangle 290"/>
          <p:cNvSpPr/>
          <p:nvPr/>
        </p:nvSpPr>
        <p:spPr>
          <a:xfrm>
            <a:off x="691233" y="4723334"/>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36" name="Rectangle 135"/>
          <p:cNvSpPr/>
          <p:nvPr/>
        </p:nvSpPr>
        <p:spPr>
          <a:xfrm>
            <a:off x="8175657" y="1383632"/>
            <a:ext cx="3530567"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137" name="Rectangle 136"/>
          <p:cNvSpPr/>
          <p:nvPr/>
        </p:nvSpPr>
        <p:spPr>
          <a:xfrm>
            <a:off x="8314428" y="1688432"/>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TextBox 137"/>
          <p:cNvSpPr txBox="1"/>
          <p:nvPr/>
        </p:nvSpPr>
        <p:spPr>
          <a:xfrm>
            <a:off x="8190604" y="1333068"/>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sp>
        <p:nvSpPr>
          <p:cNvPr id="239" name="Rectangle 238"/>
          <p:cNvSpPr/>
          <p:nvPr/>
        </p:nvSpPr>
        <p:spPr>
          <a:xfrm>
            <a:off x="2218004"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36" name="Rectangle 235"/>
          <p:cNvSpPr/>
          <p:nvPr/>
        </p:nvSpPr>
        <p:spPr>
          <a:xfrm>
            <a:off x="1439655"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80" name="Rectangle 279"/>
          <p:cNvSpPr/>
          <p:nvPr/>
        </p:nvSpPr>
        <p:spPr>
          <a:xfrm>
            <a:off x="144519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75" name="Rectangle 74"/>
          <p:cNvSpPr/>
          <p:nvPr/>
        </p:nvSpPr>
        <p:spPr>
          <a:xfrm>
            <a:off x="69438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77" name="Rectangle 76"/>
          <p:cNvSpPr/>
          <p:nvPr/>
        </p:nvSpPr>
        <p:spPr>
          <a:xfrm>
            <a:off x="2223853"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78" name="Rectangle 77"/>
          <p:cNvSpPr/>
          <p:nvPr/>
        </p:nvSpPr>
        <p:spPr>
          <a:xfrm>
            <a:off x="2974662"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180" name="Straight Connector 179"/>
          <p:cNvCxnSpPr>
            <a:cxnSpLocks/>
          </p:cNvCxnSpPr>
          <p:nvPr/>
        </p:nvCxnSpPr>
        <p:spPr>
          <a:xfrm flipV="1">
            <a:off x="8790232" y="3385169"/>
            <a:ext cx="0" cy="1497579"/>
          </a:xfrm>
          <a:prstGeom prst="line">
            <a:avLst/>
          </a:prstGeom>
          <a:noFill/>
          <a:ln w="28575" cap="flat" cmpd="sng" algn="ctr">
            <a:solidFill>
              <a:sysClr val="windowText" lastClr="000000"/>
            </a:solidFill>
            <a:prstDash val="solid"/>
          </a:ln>
          <a:effectLst/>
        </p:spPr>
      </p:cxnSp>
      <p:cxnSp>
        <p:nvCxnSpPr>
          <p:cNvPr id="181" name="Straight Connector 180"/>
          <p:cNvCxnSpPr>
            <a:cxnSpLocks/>
          </p:cNvCxnSpPr>
          <p:nvPr/>
        </p:nvCxnSpPr>
        <p:spPr>
          <a:xfrm flipV="1">
            <a:off x="11070514" y="3385169"/>
            <a:ext cx="0" cy="1497264"/>
          </a:xfrm>
          <a:prstGeom prst="line">
            <a:avLst/>
          </a:prstGeom>
          <a:noFill/>
          <a:ln w="28575" cap="flat" cmpd="sng" algn="ctr">
            <a:solidFill>
              <a:sysClr val="windowText" lastClr="000000"/>
            </a:solidFill>
            <a:prstDash val="solid"/>
          </a:ln>
          <a:effectLst/>
        </p:spPr>
      </p:cxnSp>
      <p:cxnSp>
        <p:nvCxnSpPr>
          <p:cNvPr id="182" name="Straight Connector 181"/>
          <p:cNvCxnSpPr>
            <a:cxnSpLocks/>
          </p:cNvCxnSpPr>
          <p:nvPr/>
        </p:nvCxnSpPr>
        <p:spPr>
          <a:xfrm flipV="1">
            <a:off x="10306731" y="2448168"/>
            <a:ext cx="0" cy="2404216"/>
          </a:xfrm>
          <a:prstGeom prst="line">
            <a:avLst/>
          </a:prstGeom>
          <a:noFill/>
          <a:ln w="28575" cap="flat" cmpd="sng" algn="ctr">
            <a:solidFill>
              <a:sysClr val="windowText" lastClr="000000"/>
            </a:solidFill>
            <a:prstDash val="solid"/>
          </a:ln>
          <a:effectLst/>
        </p:spPr>
      </p:cxnSp>
      <p:cxnSp>
        <p:nvCxnSpPr>
          <p:cNvPr id="183" name="Straight Connector 182"/>
          <p:cNvCxnSpPr>
            <a:cxnSpLocks/>
          </p:cNvCxnSpPr>
          <p:nvPr/>
        </p:nvCxnSpPr>
        <p:spPr>
          <a:xfrm flipV="1">
            <a:off x="9544698" y="2475897"/>
            <a:ext cx="0" cy="2326300"/>
          </a:xfrm>
          <a:prstGeom prst="line">
            <a:avLst/>
          </a:prstGeom>
          <a:noFill/>
          <a:ln w="28575" cap="flat" cmpd="sng" algn="ctr">
            <a:solidFill>
              <a:sysClr val="windowText" lastClr="000000"/>
            </a:solidFill>
            <a:prstDash val="solid"/>
          </a:ln>
          <a:effectLst/>
        </p:spPr>
      </p:cxnSp>
      <p:sp>
        <p:nvSpPr>
          <p:cNvPr id="185" name="Rectangle 184"/>
          <p:cNvSpPr/>
          <p:nvPr/>
        </p:nvSpPr>
        <p:spPr>
          <a:xfrm>
            <a:off x="9993816" y="4702323"/>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186" name="Rectangle 185"/>
          <p:cNvSpPr/>
          <p:nvPr/>
        </p:nvSpPr>
        <p:spPr>
          <a:xfrm>
            <a:off x="8467045" y="4702323"/>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95" name="Rectangle 194"/>
          <p:cNvSpPr/>
          <p:nvPr/>
        </p:nvSpPr>
        <p:spPr>
          <a:xfrm>
            <a:off x="9993816"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6" name="Rectangle 195"/>
          <p:cNvSpPr/>
          <p:nvPr/>
        </p:nvSpPr>
        <p:spPr>
          <a:xfrm>
            <a:off x="9215467"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7" name="Rectangle 196"/>
          <p:cNvSpPr/>
          <p:nvPr/>
        </p:nvSpPr>
        <p:spPr>
          <a:xfrm>
            <a:off x="922100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198" name="Rectangle 197"/>
          <p:cNvSpPr/>
          <p:nvPr/>
        </p:nvSpPr>
        <p:spPr>
          <a:xfrm>
            <a:off x="847019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199" name="Rectangle 198"/>
          <p:cNvSpPr/>
          <p:nvPr/>
        </p:nvSpPr>
        <p:spPr>
          <a:xfrm>
            <a:off x="9999665"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200" name="Rectangle 199"/>
          <p:cNvSpPr/>
          <p:nvPr/>
        </p:nvSpPr>
        <p:spPr>
          <a:xfrm>
            <a:off x="10750474"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320" name="Straight Connector 319"/>
          <p:cNvCxnSpPr>
            <a:cxnSpLocks/>
          </p:cNvCxnSpPr>
          <p:nvPr/>
        </p:nvCxnSpPr>
        <p:spPr>
          <a:xfrm flipV="1">
            <a:off x="9544879" y="4929619"/>
            <a:ext cx="0" cy="1440898"/>
          </a:xfrm>
          <a:prstGeom prst="line">
            <a:avLst/>
          </a:prstGeom>
          <a:noFill/>
          <a:ln w="28575" cap="flat" cmpd="sng" algn="ctr">
            <a:solidFill>
              <a:sysClr val="windowText" lastClr="000000"/>
            </a:solidFill>
            <a:prstDash val="solid"/>
          </a:ln>
          <a:effectLst/>
        </p:spPr>
      </p:cxnSp>
      <p:sp>
        <p:nvSpPr>
          <p:cNvPr id="271" name="Rectangle 270"/>
          <p:cNvSpPr/>
          <p:nvPr/>
        </p:nvSpPr>
        <p:spPr>
          <a:xfrm>
            <a:off x="434140" y="6310822"/>
            <a:ext cx="11272085" cy="296484"/>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Datacenter networking fabric</a:t>
            </a:r>
          </a:p>
        </p:txBody>
      </p:sp>
      <p:sp>
        <p:nvSpPr>
          <p:cNvPr id="184" name="Rectangle 183"/>
          <p:cNvSpPr/>
          <p:nvPr/>
        </p:nvSpPr>
        <p:spPr>
          <a:xfrm>
            <a:off x="9225714" y="4702323"/>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321" name="Rectangle 320"/>
          <p:cNvSpPr/>
          <p:nvPr/>
        </p:nvSpPr>
        <p:spPr>
          <a:xfrm>
            <a:off x="4045511" y="1697967"/>
            <a:ext cx="2507689"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22" name="TextBox 321"/>
          <p:cNvSpPr txBox="1"/>
          <p:nvPr/>
        </p:nvSpPr>
        <p:spPr>
          <a:xfrm>
            <a:off x="4019923" y="1683999"/>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323" name="Straight Connector 322"/>
          <p:cNvCxnSpPr>
            <a:cxnSpLocks/>
          </p:cNvCxnSpPr>
          <p:nvPr/>
        </p:nvCxnSpPr>
        <p:spPr>
          <a:xfrm flipV="1">
            <a:off x="4530625" y="3276600"/>
            <a:ext cx="0" cy="1622726"/>
          </a:xfrm>
          <a:prstGeom prst="line">
            <a:avLst/>
          </a:prstGeom>
          <a:noFill/>
          <a:ln w="28575" cap="flat" cmpd="sng" algn="ctr">
            <a:solidFill>
              <a:sysClr val="windowText" lastClr="000000"/>
            </a:solidFill>
            <a:prstDash val="solid"/>
          </a:ln>
          <a:effectLst/>
        </p:spPr>
      </p:cxnSp>
      <p:cxnSp>
        <p:nvCxnSpPr>
          <p:cNvPr id="325" name="Straight Connector 324"/>
          <p:cNvCxnSpPr>
            <a:cxnSpLocks/>
          </p:cNvCxnSpPr>
          <p:nvPr/>
        </p:nvCxnSpPr>
        <p:spPr>
          <a:xfrm flipV="1">
            <a:off x="6047124" y="3385169"/>
            <a:ext cx="0" cy="1483793"/>
          </a:xfrm>
          <a:prstGeom prst="line">
            <a:avLst/>
          </a:prstGeom>
          <a:noFill/>
          <a:ln w="28575" cap="flat" cmpd="sng" algn="ctr">
            <a:solidFill>
              <a:sysClr val="windowText" lastClr="000000"/>
            </a:solidFill>
            <a:prstDash val="solid"/>
          </a:ln>
          <a:effectLst/>
        </p:spPr>
      </p:cxnSp>
      <p:cxnSp>
        <p:nvCxnSpPr>
          <p:cNvPr id="326" name="Straight Connector 325"/>
          <p:cNvCxnSpPr>
            <a:cxnSpLocks/>
          </p:cNvCxnSpPr>
          <p:nvPr/>
        </p:nvCxnSpPr>
        <p:spPr>
          <a:xfrm flipV="1">
            <a:off x="5302595" y="3276600"/>
            <a:ext cx="0" cy="1697623"/>
          </a:xfrm>
          <a:prstGeom prst="line">
            <a:avLst/>
          </a:prstGeom>
          <a:noFill/>
          <a:ln w="28575" cap="flat" cmpd="sng" algn="ctr">
            <a:solidFill>
              <a:sysClr val="windowText" lastClr="000000"/>
            </a:solidFill>
            <a:prstDash val="solid"/>
          </a:ln>
          <a:effectLst/>
        </p:spPr>
      </p:cxnSp>
      <p:sp>
        <p:nvSpPr>
          <p:cNvPr id="329" name="Rectangle 328"/>
          <p:cNvSpPr/>
          <p:nvPr/>
        </p:nvSpPr>
        <p:spPr>
          <a:xfrm>
            <a:off x="4207438" y="4718901"/>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340" name="Rectangle 339"/>
          <p:cNvSpPr/>
          <p:nvPr/>
        </p:nvSpPr>
        <p:spPr>
          <a:xfrm>
            <a:off x="496139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341" name="Rectangle 340"/>
          <p:cNvSpPr/>
          <p:nvPr/>
        </p:nvSpPr>
        <p:spPr>
          <a:xfrm>
            <a:off x="421058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342" name="Rectangle 341"/>
          <p:cNvSpPr/>
          <p:nvPr/>
        </p:nvSpPr>
        <p:spPr>
          <a:xfrm>
            <a:off x="5740058"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Host DMA</a:t>
            </a:r>
          </a:p>
        </p:txBody>
      </p:sp>
      <p:cxnSp>
        <p:nvCxnSpPr>
          <p:cNvPr id="344" name="Straight Connector 343"/>
          <p:cNvCxnSpPr>
            <a:cxnSpLocks/>
          </p:cNvCxnSpPr>
          <p:nvPr/>
        </p:nvCxnSpPr>
        <p:spPr>
          <a:xfrm flipV="1">
            <a:off x="2858084" y="4852383"/>
            <a:ext cx="0" cy="581327"/>
          </a:xfrm>
          <a:prstGeom prst="line">
            <a:avLst/>
          </a:prstGeom>
          <a:noFill/>
          <a:ln w="28575" cap="flat" cmpd="sng" algn="ctr">
            <a:solidFill>
              <a:sysClr val="windowText" lastClr="000000"/>
            </a:solidFill>
            <a:prstDash val="solid"/>
          </a:ln>
          <a:effectLst/>
        </p:spPr>
      </p:cxnSp>
      <p:cxnSp>
        <p:nvCxnSpPr>
          <p:cNvPr id="345" name="Straight Connector 344"/>
          <p:cNvCxnSpPr>
            <a:cxnSpLocks/>
          </p:cNvCxnSpPr>
          <p:nvPr/>
        </p:nvCxnSpPr>
        <p:spPr>
          <a:xfrm flipV="1">
            <a:off x="5596524" y="4800778"/>
            <a:ext cx="0" cy="581327"/>
          </a:xfrm>
          <a:prstGeom prst="line">
            <a:avLst/>
          </a:prstGeom>
          <a:noFill/>
          <a:ln w="28575" cap="flat" cmpd="sng" algn="ctr">
            <a:solidFill>
              <a:sysClr val="windowText" lastClr="000000"/>
            </a:solidFill>
            <a:prstDash val="solid"/>
          </a:ln>
          <a:effectLst/>
        </p:spPr>
      </p:cxnSp>
      <p:cxnSp>
        <p:nvCxnSpPr>
          <p:cNvPr id="346" name="Straight Connector 345"/>
          <p:cNvCxnSpPr>
            <a:cxnSpLocks/>
          </p:cNvCxnSpPr>
          <p:nvPr/>
        </p:nvCxnSpPr>
        <p:spPr>
          <a:xfrm flipV="1">
            <a:off x="7220534" y="4852383"/>
            <a:ext cx="0" cy="581327"/>
          </a:xfrm>
          <a:prstGeom prst="line">
            <a:avLst/>
          </a:prstGeom>
          <a:noFill/>
          <a:ln w="28575" cap="flat" cmpd="sng" algn="ctr">
            <a:solidFill>
              <a:sysClr val="windowText" lastClr="000000"/>
            </a:solidFill>
            <a:prstDash val="solid"/>
          </a:ln>
          <a:effectLst/>
        </p:spPr>
      </p:cxnSp>
      <p:sp>
        <p:nvSpPr>
          <p:cNvPr id="290" name="Rectangle 289"/>
          <p:cNvSpPr/>
          <p:nvPr/>
        </p:nvSpPr>
        <p:spPr>
          <a:xfrm>
            <a:off x="2218004" y="4723334"/>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28" name="Rectangle 327"/>
          <p:cNvSpPr/>
          <p:nvPr/>
        </p:nvSpPr>
        <p:spPr>
          <a:xfrm>
            <a:off x="4982556" y="4718901"/>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47" name="Rectangle 346"/>
          <p:cNvSpPr/>
          <p:nvPr/>
        </p:nvSpPr>
        <p:spPr>
          <a:xfrm>
            <a:off x="6899322" y="4248150"/>
            <a:ext cx="845566" cy="852354"/>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CPU</a:t>
            </a:r>
          </a:p>
        </p:txBody>
      </p:sp>
      <p:sp>
        <p:nvSpPr>
          <p:cNvPr id="82" name="Rectangle 81"/>
          <p:cNvSpPr/>
          <p:nvPr/>
        </p:nvSpPr>
        <p:spPr>
          <a:xfrm>
            <a:off x="676124" y="2830912"/>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84" name="Rectangle 83"/>
          <p:cNvSpPr/>
          <p:nvPr/>
        </p:nvSpPr>
        <p:spPr>
          <a:xfrm>
            <a:off x="8467045" y="2834434"/>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cxnSp>
        <p:nvCxnSpPr>
          <p:cNvPr id="109" name="Straight Connector 108"/>
          <p:cNvCxnSpPr>
            <a:cxnSpLocks/>
          </p:cNvCxnSpPr>
          <p:nvPr/>
        </p:nvCxnSpPr>
        <p:spPr>
          <a:xfrm flipV="1">
            <a:off x="5008757" y="2469179"/>
            <a:ext cx="0" cy="581327"/>
          </a:xfrm>
          <a:prstGeom prst="line">
            <a:avLst/>
          </a:prstGeom>
          <a:noFill/>
          <a:ln w="28575" cap="flat" cmpd="sng" algn="ctr">
            <a:solidFill>
              <a:sysClr val="windowText" lastClr="000000"/>
            </a:solidFill>
            <a:prstDash val="solid"/>
          </a:ln>
          <a:effectLst/>
        </p:spPr>
      </p:cxnSp>
      <p:cxnSp>
        <p:nvCxnSpPr>
          <p:cNvPr id="110" name="Straight Connector 109"/>
          <p:cNvCxnSpPr>
            <a:cxnSpLocks/>
          </p:cNvCxnSpPr>
          <p:nvPr/>
        </p:nvCxnSpPr>
        <p:spPr>
          <a:xfrm flipV="1">
            <a:off x="5787106" y="2475897"/>
            <a:ext cx="0" cy="581327"/>
          </a:xfrm>
          <a:prstGeom prst="line">
            <a:avLst/>
          </a:prstGeom>
          <a:noFill/>
          <a:ln w="28575" cap="flat" cmpd="sng" algn="ctr">
            <a:solidFill>
              <a:sysClr val="windowText" lastClr="000000"/>
            </a:solidFill>
            <a:prstDash val="solid"/>
          </a:ln>
          <a:effectLst/>
        </p:spPr>
      </p:cxnSp>
      <p:sp>
        <p:nvSpPr>
          <p:cNvPr id="338" name="Rectangle 337"/>
          <p:cNvSpPr/>
          <p:nvPr/>
        </p:nvSpPr>
        <p:spPr>
          <a:xfrm>
            <a:off x="5461717"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339" name="Rectangle 338"/>
          <p:cNvSpPr/>
          <p:nvPr/>
        </p:nvSpPr>
        <p:spPr>
          <a:xfrm>
            <a:off x="4683368"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96" name="Rectangle 95"/>
          <p:cNvSpPr/>
          <p:nvPr/>
        </p:nvSpPr>
        <p:spPr>
          <a:xfrm>
            <a:off x="4211616" y="2825342"/>
            <a:ext cx="216767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287" name="Rectangle 286"/>
          <p:cNvSpPr/>
          <p:nvPr/>
        </p:nvSpPr>
        <p:spPr>
          <a:xfrm>
            <a:off x="2218004" y="5250058"/>
            <a:ext cx="5533135"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Intra-server networking fabric</a:t>
            </a:r>
          </a:p>
        </p:txBody>
      </p:sp>
      <p:sp>
        <p:nvSpPr>
          <p:cNvPr id="70" name="Rectangle: Rounded Corners 69">
            <a:extLst>
              <a:ext uri="{FF2B5EF4-FFF2-40B4-BE49-F238E27FC236}">
                <a16:creationId xmlns:a16="http://schemas.microsoft.com/office/drawing/2014/main" id="{42135181-6670-4C1B-AA7D-243823FBB774}"/>
              </a:ext>
            </a:extLst>
          </p:cNvPr>
          <p:cNvSpPr/>
          <p:nvPr/>
        </p:nvSpPr>
        <p:spPr>
          <a:xfrm>
            <a:off x="609600" y="2734120"/>
            <a:ext cx="10887075" cy="881543"/>
          </a:xfrm>
          <a:prstGeom prst="round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U-Turn 41"/>
          <p:cNvSpPr/>
          <p:nvPr/>
        </p:nvSpPr>
        <p:spPr>
          <a:xfrm rot="10800000">
            <a:off x="2392648" y="3541234"/>
            <a:ext cx="2991219" cy="1291955"/>
          </a:xfrm>
          <a:prstGeom prst="uturnArrow">
            <a:avLst>
              <a:gd name="adj1" fmla="val 8456"/>
              <a:gd name="adj2" fmla="val 10340"/>
              <a:gd name="adj3" fmla="val 28760"/>
              <a:gd name="adj4" fmla="val 43750"/>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2" name="Rectangle: Rounded Corners 5"/>
          <p:cNvSpPr/>
          <p:nvPr/>
        </p:nvSpPr>
        <p:spPr>
          <a:xfrm>
            <a:off x="5555574" y="5487866"/>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③</a:t>
            </a:r>
          </a:p>
        </p:txBody>
      </p:sp>
      <p:sp>
        <p:nvSpPr>
          <p:cNvPr id="73" name="Arrow: U-Turn 45"/>
          <p:cNvSpPr/>
          <p:nvPr/>
        </p:nvSpPr>
        <p:spPr>
          <a:xfrm flipV="1">
            <a:off x="1732816" y="3633329"/>
            <a:ext cx="7940961" cy="2428778"/>
          </a:xfrm>
          <a:prstGeom prst="uturnArrow">
            <a:avLst>
              <a:gd name="adj1" fmla="val 4900"/>
              <a:gd name="adj2" fmla="val 5784"/>
              <a:gd name="adj3" fmla="val 12451"/>
              <a:gd name="adj4" fmla="val 44534"/>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6" name="Rectangle: Rounded Corners 54"/>
          <p:cNvSpPr/>
          <p:nvPr/>
        </p:nvSpPr>
        <p:spPr>
          <a:xfrm>
            <a:off x="3740804" y="4246819"/>
            <a:ext cx="368968" cy="372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②</a:t>
            </a:r>
          </a:p>
        </p:txBody>
      </p:sp>
      <p:sp>
        <p:nvSpPr>
          <p:cNvPr id="3" name="Down Arrow 2"/>
          <p:cNvSpPr/>
          <p:nvPr/>
        </p:nvSpPr>
        <p:spPr>
          <a:xfrm>
            <a:off x="5670520" y="2634122"/>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Down Arrow 82"/>
          <p:cNvSpPr/>
          <p:nvPr/>
        </p:nvSpPr>
        <p:spPr>
          <a:xfrm rot="10800000">
            <a:off x="9429349" y="2639238"/>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Rounded Corners 5"/>
          <p:cNvSpPr/>
          <p:nvPr/>
        </p:nvSpPr>
        <p:spPr>
          <a:xfrm>
            <a:off x="6026018" y="277437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①</a:t>
            </a:r>
          </a:p>
        </p:txBody>
      </p:sp>
      <p:sp>
        <p:nvSpPr>
          <p:cNvPr id="88" name="Rectangle: Rounded Corners 5"/>
          <p:cNvSpPr/>
          <p:nvPr/>
        </p:nvSpPr>
        <p:spPr>
          <a:xfrm>
            <a:off x="9697316" y="269849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④</a:t>
            </a:r>
          </a:p>
        </p:txBody>
      </p:sp>
      <p:sp>
        <p:nvSpPr>
          <p:cNvPr id="91" name="Rectangle: Rounded Corners 67">
            <a:extLst>
              <a:ext uri="{FF2B5EF4-FFF2-40B4-BE49-F238E27FC236}">
                <a16:creationId xmlns:a16="http://schemas.microsoft.com/office/drawing/2014/main" id="{270965BA-53E5-4AE9-BD66-FC5AACDA8DD1}"/>
              </a:ext>
            </a:extLst>
          </p:cNvPr>
          <p:cNvSpPr/>
          <p:nvPr/>
        </p:nvSpPr>
        <p:spPr>
          <a:xfrm>
            <a:off x="454393" y="1802726"/>
            <a:ext cx="11283214" cy="5486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a:solidFill>
                  <a:prstClr val="white"/>
                </a:solidFill>
              </a:rPr>
              <a:t>Efficient Routing</a:t>
            </a:r>
          </a:p>
        </p:txBody>
      </p:sp>
      <p:sp>
        <p:nvSpPr>
          <p:cNvPr id="80" name="Rectangle: Rounded Corners 2">
            <a:extLst>
              <a:ext uri="{FF2B5EF4-FFF2-40B4-BE49-F238E27FC236}">
                <a16:creationId xmlns:a16="http://schemas.microsoft.com/office/drawing/2014/main" id="{4F814365-E667-409F-80C4-01DD1E594D84}"/>
              </a:ext>
            </a:extLst>
          </p:cNvPr>
          <p:cNvSpPr/>
          <p:nvPr/>
        </p:nvSpPr>
        <p:spPr>
          <a:xfrm>
            <a:off x="454393" y="2416807"/>
            <a:ext cx="11283214" cy="5486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a:t>Compatible BSD-socket Interface</a:t>
            </a:r>
            <a:endParaRPr lang="en-US" sz="4000" b="1">
              <a:solidFill>
                <a:prstClr val="white"/>
              </a:solidFill>
            </a:endParaRPr>
          </a:p>
        </p:txBody>
      </p:sp>
      <p:sp>
        <p:nvSpPr>
          <p:cNvPr id="90" name="Rectangle: Rounded Corners 67">
            <a:extLst>
              <a:ext uri="{FF2B5EF4-FFF2-40B4-BE49-F238E27FC236}">
                <a16:creationId xmlns:a16="http://schemas.microsoft.com/office/drawing/2014/main" id="{270965BA-53E5-4AE9-BD66-FC5AACDA8DD1}"/>
              </a:ext>
            </a:extLst>
          </p:cNvPr>
          <p:cNvSpPr/>
          <p:nvPr/>
        </p:nvSpPr>
        <p:spPr>
          <a:xfrm>
            <a:off x="454393" y="3022847"/>
            <a:ext cx="11283214" cy="21340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r>
              <a:rPr lang="en-US" sz="4000" b="1">
                <a:solidFill>
                  <a:prstClr val="white"/>
                </a:solidFill>
              </a:rPr>
              <a:t>General Multiplexing</a:t>
            </a:r>
          </a:p>
          <a:p>
            <a:pPr lvl="0" algn="ctr"/>
            <a:r>
              <a:rPr lang="en-US" sz="3200">
                <a:solidFill>
                  <a:prstClr val="white"/>
                </a:solidFill>
              </a:rPr>
              <a:t>for both applications and communication stacks</a:t>
            </a:r>
          </a:p>
        </p:txBody>
      </p:sp>
      <p:sp>
        <p:nvSpPr>
          <p:cNvPr id="79" name="Rectangle: Rounded Corners 78">
            <a:extLst>
              <a:ext uri="{FF2B5EF4-FFF2-40B4-BE49-F238E27FC236}">
                <a16:creationId xmlns:a16="http://schemas.microsoft.com/office/drawing/2014/main" id="{38FC76EE-0B42-4891-AE03-60E91A58BCF0}"/>
              </a:ext>
            </a:extLst>
          </p:cNvPr>
          <p:cNvSpPr/>
          <p:nvPr/>
        </p:nvSpPr>
        <p:spPr>
          <a:xfrm>
            <a:off x="434140" y="1126189"/>
            <a:ext cx="11274176" cy="6120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a:t>DUA is an “IP layer”</a:t>
            </a:r>
            <a:endParaRPr lang="en-US" sz="3200"/>
          </a:p>
        </p:txBody>
      </p:sp>
      <p:sp>
        <p:nvSpPr>
          <p:cNvPr id="4" name="Slide Number Placeholder 3">
            <a:extLst>
              <a:ext uri="{FF2B5EF4-FFF2-40B4-BE49-F238E27FC236}">
                <a16:creationId xmlns:a16="http://schemas.microsoft.com/office/drawing/2014/main" id="{9573399B-D659-471A-88F7-E3E47CFFB0BB}"/>
              </a:ext>
            </a:extLst>
          </p:cNvPr>
          <p:cNvSpPr>
            <a:spLocks noGrp="1"/>
          </p:cNvSpPr>
          <p:nvPr>
            <p:ph type="sldNum" sz="quarter" idx="12"/>
          </p:nvPr>
        </p:nvSpPr>
        <p:spPr/>
        <p:txBody>
          <a:bodyPr/>
          <a:lstStyle/>
          <a:p>
            <a:fld id="{5BAE39EB-E0A3-463A-9068-EBA37F6442B3}" type="slidenum">
              <a:rPr lang="en-US" smtClean="0"/>
              <a:t>12</a:t>
            </a:fld>
            <a:endParaRPr lang="en-US"/>
          </a:p>
        </p:txBody>
      </p:sp>
      <p:sp>
        <p:nvSpPr>
          <p:cNvPr id="5" name="Date Placeholder 4">
            <a:extLst>
              <a:ext uri="{FF2B5EF4-FFF2-40B4-BE49-F238E27FC236}">
                <a16:creationId xmlns:a16="http://schemas.microsoft.com/office/drawing/2014/main" id="{707B2C9A-7E3A-41EE-9F8C-50A633105852}"/>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79727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a:t>DUA Overview</a:t>
            </a:r>
            <a:endParaRPr lang="en-US"/>
          </a:p>
        </p:txBody>
      </p:sp>
      <p:sp>
        <p:nvSpPr>
          <p:cNvPr id="234" name="Rectangle 233"/>
          <p:cNvSpPr/>
          <p:nvPr/>
        </p:nvSpPr>
        <p:spPr>
          <a:xfrm>
            <a:off x="434141" y="1383632"/>
            <a:ext cx="7547810"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235" name="Rectangle 234"/>
          <p:cNvSpPr/>
          <p:nvPr/>
        </p:nvSpPr>
        <p:spPr>
          <a:xfrm>
            <a:off x="529306" y="1702400"/>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8" name="TextBox 237"/>
          <p:cNvSpPr txBox="1"/>
          <p:nvPr/>
        </p:nvSpPr>
        <p:spPr>
          <a:xfrm>
            <a:off x="503718" y="1688432"/>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270" name="Straight Connector 269"/>
          <p:cNvCxnSpPr>
            <a:cxnSpLocks/>
          </p:cNvCxnSpPr>
          <p:nvPr/>
        </p:nvCxnSpPr>
        <p:spPr>
          <a:xfrm flipV="1">
            <a:off x="1759695" y="4929619"/>
            <a:ext cx="0" cy="1440898"/>
          </a:xfrm>
          <a:prstGeom prst="line">
            <a:avLst/>
          </a:prstGeom>
          <a:noFill/>
          <a:ln w="28575" cap="flat" cmpd="sng" algn="ctr">
            <a:solidFill>
              <a:sysClr val="windowText" lastClr="000000"/>
            </a:solidFill>
            <a:prstDash val="solid"/>
          </a:ln>
          <a:effectLst/>
        </p:spPr>
      </p:cxnSp>
      <p:sp>
        <p:nvSpPr>
          <p:cNvPr id="294" name="TextBox 293"/>
          <p:cNvSpPr txBox="1"/>
          <p:nvPr/>
        </p:nvSpPr>
        <p:spPr>
          <a:xfrm>
            <a:off x="487624" y="1342116"/>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cxnSp>
        <p:nvCxnSpPr>
          <p:cNvPr id="81" name="Straight Connector 80"/>
          <p:cNvCxnSpPr>
            <a:cxnSpLocks/>
          </p:cNvCxnSpPr>
          <p:nvPr/>
        </p:nvCxnSpPr>
        <p:spPr>
          <a:xfrm flipV="1">
            <a:off x="1011204" y="3494641"/>
            <a:ext cx="3197" cy="1253245"/>
          </a:xfrm>
          <a:prstGeom prst="line">
            <a:avLst/>
          </a:prstGeom>
          <a:noFill/>
          <a:ln w="28575" cap="flat" cmpd="sng" algn="ctr">
            <a:solidFill>
              <a:sysClr val="windowText" lastClr="000000"/>
            </a:solidFill>
            <a:prstDash val="solid"/>
          </a:ln>
          <a:effectLst/>
        </p:spPr>
      </p:cxnSp>
      <p:cxnSp>
        <p:nvCxnSpPr>
          <p:cNvPr id="86" name="Straight Connector 85"/>
          <p:cNvCxnSpPr>
            <a:cxnSpLocks/>
          </p:cNvCxnSpPr>
          <p:nvPr/>
        </p:nvCxnSpPr>
        <p:spPr>
          <a:xfrm flipV="1">
            <a:off x="3288352" y="3388938"/>
            <a:ext cx="0" cy="1493494"/>
          </a:xfrm>
          <a:prstGeom prst="line">
            <a:avLst/>
          </a:prstGeom>
          <a:noFill/>
          <a:ln w="28575" cap="flat" cmpd="sng" algn="ctr">
            <a:solidFill>
              <a:sysClr val="windowText" lastClr="000000"/>
            </a:solidFill>
            <a:prstDash val="solid"/>
          </a:ln>
          <a:effectLst/>
        </p:spPr>
      </p:cxnSp>
      <p:cxnSp>
        <p:nvCxnSpPr>
          <p:cNvPr id="87" name="Straight Connector 86"/>
          <p:cNvCxnSpPr>
            <a:cxnSpLocks/>
          </p:cNvCxnSpPr>
          <p:nvPr/>
        </p:nvCxnSpPr>
        <p:spPr>
          <a:xfrm flipV="1">
            <a:off x="2530919" y="2470150"/>
            <a:ext cx="0" cy="2403245"/>
          </a:xfrm>
          <a:prstGeom prst="line">
            <a:avLst/>
          </a:prstGeom>
          <a:noFill/>
          <a:ln w="28575" cap="flat" cmpd="sng" algn="ctr">
            <a:solidFill>
              <a:sysClr val="windowText" lastClr="000000"/>
            </a:solidFill>
            <a:prstDash val="solid"/>
          </a:ln>
          <a:effectLst/>
        </p:spPr>
      </p:cxnSp>
      <p:cxnSp>
        <p:nvCxnSpPr>
          <p:cNvPr id="89" name="Straight Connector 88"/>
          <p:cNvCxnSpPr>
            <a:cxnSpLocks/>
          </p:cNvCxnSpPr>
          <p:nvPr/>
        </p:nvCxnSpPr>
        <p:spPr>
          <a:xfrm flipV="1">
            <a:off x="1759695" y="2470150"/>
            <a:ext cx="0" cy="2330629"/>
          </a:xfrm>
          <a:prstGeom prst="line">
            <a:avLst/>
          </a:prstGeom>
          <a:noFill/>
          <a:ln w="28575" cap="flat" cmpd="sng" algn="ctr">
            <a:solidFill>
              <a:sysClr val="windowText" lastClr="000000"/>
            </a:solidFill>
            <a:prstDash val="solid"/>
          </a:ln>
          <a:effectLst/>
        </p:spPr>
      </p:cxnSp>
      <p:sp>
        <p:nvSpPr>
          <p:cNvPr id="288" name="Rectangle 287"/>
          <p:cNvSpPr/>
          <p:nvPr/>
        </p:nvSpPr>
        <p:spPr>
          <a:xfrm>
            <a:off x="1449902" y="4723334"/>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291" name="Rectangle 290"/>
          <p:cNvSpPr/>
          <p:nvPr/>
        </p:nvSpPr>
        <p:spPr>
          <a:xfrm>
            <a:off x="691233" y="4723334"/>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36" name="Rectangle 135"/>
          <p:cNvSpPr/>
          <p:nvPr/>
        </p:nvSpPr>
        <p:spPr>
          <a:xfrm>
            <a:off x="8175657" y="1383632"/>
            <a:ext cx="3530567"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137" name="Rectangle 136"/>
          <p:cNvSpPr/>
          <p:nvPr/>
        </p:nvSpPr>
        <p:spPr>
          <a:xfrm>
            <a:off x="8314428" y="1688432"/>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TextBox 137"/>
          <p:cNvSpPr txBox="1"/>
          <p:nvPr/>
        </p:nvSpPr>
        <p:spPr>
          <a:xfrm>
            <a:off x="8190604" y="1333068"/>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sp>
        <p:nvSpPr>
          <p:cNvPr id="239" name="Rectangle 238"/>
          <p:cNvSpPr/>
          <p:nvPr/>
        </p:nvSpPr>
        <p:spPr>
          <a:xfrm>
            <a:off x="2218004"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36" name="Rectangle 235"/>
          <p:cNvSpPr/>
          <p:nvPr/>
        </p:nvSpPr>
        <p:spPr>
          <a:xfrm>
            <a:off x="1439655"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80" name="Rectangle 279"/>
          <p:cNvSpPr/>
          <p:nvPr/>
        </p:nvSpPr>
        <p:spPr>
          <a:xfrm>
            <a:off x="144519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75" name="Rectangle 74"/>
          <p:cNvSpPr/>
          <p:nvPr/>
        </p:nvSpPr>
        <p:spPr>
          <a:xfrm>
            <a:off x="69438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77" name="Rectangle 76"/>
          <p:cNvSpPr/>
          <p:nvPr/>
        </p:nvSpPr>
        <p:spPr>
          <a:xfrm>
            <a:off x="2223853"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78" name="Rectangle 77"/>
          <p:cNvSpPr/>
          <p:nvPr/>
        </p:nvSpPr>
        <p:spPr>
          <a:xfrm>
            <a:off x="2974662"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180" name="Straight Connector 179"/>
          <p:cNvCxnSpPr>
            <a:cxnSpLocks/>
          </p:cNvCxnSpPr>
          <p:nvPr/>
        </p:nvCxnSpPr>
        <p:spPr>
          <a:xfrm flipV="1">
            <a:off x="8790232" y="3385169"/>
            <a:ext cx="0" cy="1497579"/>
          </a:xfrm>
          <a:prstGeom prst="line">
            <a:avLst/>
          </a:prstGeom>
          <a:noFill/>
          <a:ln w="28575" cap="flat" cmpd="sng" algn="ctr">
            <a:solidFill>
              <a:sysClr val="windowText" lastClr="000000"/>
            </a:solidFill>
            <a:prstDash val="solid"/>
          </a:ln>
          <a:effectLst/>
        </p:spPr>
      </p:cxnSp>
      <p:cxnSp>
        <p:nvCxnSpPr>
          <p:cNvPr id="181" name="Straight Connector 180"/>
          <p:cNvCxnSpPr>
            <a:cxnSpLocks/>
          </p:cNvCxnSpPr>
          <p:nvPr/>
        </p:nvCxnSpPr>
        <p:spPr>
          <a:xfrm flipV="1">
            <a:off x="11070514" y="3385169"/>
            <a:ext cx="0" cy="1497264"/>
          </a:xfrm>
          <a:prstGeom prst="line">
            <a:avLst/>
          </a:prstGeom>
          <a:noFill/>
          <a:ln w="28575" cap="flat" cmpd="sng" algn="ctr">
            <a:solidFill>
              <a:sysClr val="windowText" lastClr="000000"/>
            </a:solidFill>
            <a:prstDash val="solid"/>
          </a:ln>
          <a:effectLst/>
        </p:spPr>
      </p:cxnSp>
      <p:cxnSp>
        <p:nvCxnSpPr>
          <p:cNvPr id="182" name="Straight Connector 181"/>
          <p:cNvCxnSpPr>
            <a:cxnSpLocks/>
          </p:cNvCxnSpPr>
          <p:nvPr/>
        </p:nvCxnSpPr>
        <p:spPr>
          <a:xfrm flipV="1">
            <a:off x="10306731" y="2448168"/>
            <a:ext cx="0" cy="2404216"/>
          </a:xfrm>
          <a:prstGeom prst="line">
            <a:avLst/>
          </a:prstGeom>
          <a:noFill/>
          <a:ln w="28575" cap="flat" cmpd="sng" algn="ctr">
            <a:solidFill>
              <a:sysClr val="windowText" lastClr="000000"/>
            </a:solidFill>
            <a:prstDash val="solid"/>
          </a:ln>
          <a:effectLst/>
        </p:spPr>
      </p:cxnSp>
      <p:cxnSp>
        <p:nvCxnSpPr>
          <p:cNvPr id="183" name="Straight Connector 182"/>
          <p:cNvCxnSpPr>
            <a:cxnSpLocks/>
          </p:cNvCxnSpPr>
          <p:nvPr/>
        </p:nvCxnSpPr>
        <p:spPr>
          <a:xfrm flipV="1">
            <a:off x="9544698" y="2475897"/>
            <a:ext cx="0" cy="2326300"/>
          </a:xfrm>
          <a:prstGeom prst="line">
            <a:avLst/>
          </a:prstGeom>
          <a:noFill/>
          <a:ln w="28575" cap="flat" cmpd="sng" algn="ctr">
            <a:solidFill>
              <a:sysClr val="windowText" lastClr="000000"/>
            </a:solidFill>
            <a:prstDash val="solid"/>
          </a:ln>
          <a:effectLst/>
        </p:spPr>
      </p:cxnSp>
      <p:sp>
        <p:nvSpPr>
          <p:cNvPr id="185" name="Rectangle 184"/>
          <p:cNvSpPr/>
          <p:nvPr/>
        </p:nvSpPr>
        <p:spPr>
          <a:xfrm>
            <a:off x="9993816" y="4702323"/>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186" name="Rectangle 185"/>
          <p:cNvSpPr/>
          <p:nvPr/>
        </p:nvSpPr>
        <p:spPr>
          <a:xfrm>
            <a:off x="8467045" y="4702323"/>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95" name="Rectangle 194"/>
          <p:cNvSpPr/>
          <p:nvPr/>
        </p:nvSpPr>
        <p:spPr>
          <a:xfrm>
            <a:off x="9993816"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6" name="Rectangle 195"/>
          <p:cNvSpPr/>
          <p:nvPr/>
        </p:nvSpPr>
        <p:spPr>
          <a:xfrm>
            <a:off x="9215467"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7" name="Rectangle 196"/>
          <p:cNvSpPr/>
          <p:nvPr/>
        </p:nvSpPr>
        <p:spPr>
          <a:xfrm>
            <a:off x="922100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198" name="Rectangle 197"/>
          <p:cNvSpPr/>
          <p:nvPr/>
        </p:nvSpPr>
        <p:spPr>
          <a:xfrm>
            <a:off x="847019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199" name="Rectangle 198"/>
          <p:cNvSpPr/>
          <p:nvPr/>
        </p:nvSpPr>
        <p:spPr>
          <a:xfrm>
            <a:off x="9999665"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200" name="Rectangle 199"/>
          <p:cNvSpPr/>
          <p:nvPr/>
        </p:nvSpPr>
        <p:spPr>
          <a:xfrm>
            <a:off x="10750474"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320" name="Straight Connector 319"/>
          <p:cNvCxnSpPr>
            <a:cxnSpLocks/>
          </p:cNvCxnSpPr>
          <p:nvPr/>
        </p:nvCxnSpPr>
        <p:spPr>
          <a:xfrm flipV="1">
            <a:off x="9544879" y="4929619"/>
            <a:ext cx="0" cy="1440898"/>
          </a:xfrm>
          <a:prstGeom prst="line">
            <a:avLst/>
          </a:prstGeom>
          <a:noFill/>
          <a:ln w="28575" cap="flat" cmpd="sng" algn="ctr">
            <a:solidFill>
              <a:sysClr val="windowText" lastClr="000000"/>
            </a:solidFill>
            <a:prstDash val="solid"/>
          </a:ln>
          <a:effectLst/>
        </p:spPr>
      </p:cxnSp>
      <p:sp>
        <p:nvSpPr>
          <p:cNvPr id="271" name="Rectangle 270"/>
          <p:cNvSpPr/>
          <p:nvPr/>
        </p:nvSpPr>
        <p:spPr>
          <a:xfrm>
            <a:off x="434140" y="6310822"/>
            <a:ext cx="11272085" cy="296484"/>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Datacenter networking fabric</a:t>
            </a:r>
          </a:p>
        </p:txBody>
      </p:sp>
      <p:sp>
        <p:nvSpPr>
          <p:cNvPr id="184" name="Rectangle 183"/>
          <p:cNvSpPr/>
          <p:nvPr/>
        </p:nvSpPr>
        <p:spPr>
          <a:xfrm>
            <a:off x="9225714" y="4702323"/>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321" name="Rectangle 320"/>
          <p:cNvSpPr/>
          <p:nvPr/>
        </p:nvSpPr>
        <p:spPr>
          <a:xfrm>
            <a:off x="4045511" y="1697967"/>
            <a:ext cx="2507689"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22" name="TextBox 321"/>
          <p:cNvSpPr txBox="1"/>
          <p:nvPr/>
        </p:nvSpPr>
        <p:spPr>
          <a:xfrm>
            <a:off x="4019923" y="1683999"/>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323" name="Straight Connector 322"/>
          <p:cNvCxnSpPr>
            <a:cxnSpLocks/>
          </p:cNvCxnSpPr>
          <p:nvPr/>
        </p:nvCxnSpPr>
        <p:spPr>
          <a:xfrm flipV="1">
            <a:off x="4530625" y="3276600"/>
            <a:ext cx="0" cy="1622726"/>
          </a:xfrm>
          <a:prstGeom prst="line">
            <a:avLst/>
          </a:prstGeom>
          <a:noFill/>
          <a:ln w="28575" cap="flat" cmpd="sng" algn="ctr">
            <a:solidFill>
              <a:sysClr val="windowText" lastClr="000000"/>
            </a:solidFill>
            <a:prstDash val="solid"/>
          </a:ln>
          <a:effectLst/>
        </p:spPr>
      </p:cxnSp>
      <p:cxnSp>
        <p:nvCxnSpPr>
          <p:cNvPr id="325" name="Straight Connector 324"/>
          <p:cNvCxnSpPr>
            <a:cxnSpLocks/>
          </p:cNvCxnSpPr>
          <p:nvPr/>
        </p:nvCxnSpPr>
        <p:spPr>
          <a:xfrm flipV="1">
            <a:off x="6047124" y="3385169"/>
            <a:ext cx="0" cy="1483793"/>
          </a:xfrm>
          <a:prstGeom prst="line">
            <a:avLst/>
          </a:prstGeom>
          <a:noFill/>
          <a:ln w="28575" cap="flat" cmpd="sng" algn="ctr">
            <a:solidFill>
              <a:sysClr val="windowText" lastClr="000000"/>
            </a:solidFill>
            <a:prstDash val="solid"/>
          </a:ln>
          <a:effectLst/>
        </p:spPr>
      </p:cxnSp>
      <p:cxnSp>
        <p:nvCxnSpPr>
          <p:cNvPr id="326" name="Straight Connector 325"/>
          <p:cNvCxnSpPr>
            <a:cxnSpLocks/>
          </p:cNvCxnSpPr>
          <p:nvPr/>
        </p:nvCxnSpPr>
        <p:spPr>
          <a:xfrm flipV="1">
            <a:off x="5302595" y="3276600"/>
            <a:ext cx="0" cy="1697623"/>
          </a:xfrm>
          <a:prstGeom prst="line">
            <a:avLst/>
          </a:prstGeom>
          <a:noFill/>
          <a:ln w="28575" cap="flat" cmpd="sng" algn="ctr">
            <a:solidFill>
              <a:sysClr val="windowText" lastClr="000000"/>
            </a:solidFill>
            <a:prstDash val="solid"/>
          </a:ln>
          <a:effectLst/>
        </p:spPr>
      </p:cxnSp>
      <p:sp>
        <p:nvSpPr>
          <p:cNvPr id="329" name="Rectangle 328"/>
          <p:cNvSpPr/>
          <p:nvPr/>
        </p:nvSpPr>
        <p:spPr>
          <a:xfrm>
            <a:off x="4207438" y="4718901"/>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340" name="Rectangle 339"/>
          <p:cNvSpPr/>
          <p:nvPr/>
        </p:nvSpPr>
        <p:spPr>
          <a:xfrm>
            <a:off x="496139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341" name="Rectangle 340"/>
          <p:cNvSpPr/>
          <p:nvPr/>
        </p:nvSpPr>
        <p:spPr>
          <a:xfrm>
            <a:off x="421058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342" name="Rectangle 341"/>
          <p:cNvSpPr/>
          <p:nvPr/>
        </p:nvSpPr>
        <p:spPr>
          <a:xfrm>
            <a:off x="5740058"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Host DMA</a:t>
            </a:r>
          </a:p>
        </p:txBody>
      </p:sp>
      <p:cxnSp>
        <p:nvCxnSpPr>
          <p:cNvPr id="344" name="Straight Connector 343"/>
          <p:cNvCxnSpPr>
            <a:cxnSpLocks/>
          </p:cNvCxnSpPr>
          <p:nvPr/>
        </p:nvCxnSpPr>
        <p:spPr>
          <a:xfrm flipV="1">
            <a:off x="2858084" y="4852383"/>
            <a:ext cx="0" cy="581327"/>
          </a:xfrm>
          <a:prstGeom prst="line">
            <a:avLst/>
          </a:prstGeom>
          <a:noFill/>
          <a:ln w="28575" cap="flat" cmpd="sng" algn="ctr">
            <a:solidFill>
              <a:sysClr val="windowText" lastClr="000000"/>
            </a:solidFill>
            <a:prstDash val="solid"/>
          </a:ln>
          <a:effectLst/>
        </p:spPr>
      </p:cxnSp>
      <p:cxnSp>
        <p:nvCxnSpPr>
          <p:cNvPr id="345" name="Straight Connector 344"/>
          <p:cNvCxnSpPr>
            <a:cxnSpLocks/>
          </p:cNvCxnSpPr>
          <p:nvPr/>
        </p:nvCxnSpPr>
        <p:spPr>
          <a:xfrm flipV="1">
            <a:off x="5596524" y="4800778"/>
            <a:ext cx="0" cy="581327"/>
          </a:xfrm>
          <a:prstGeom prst="line">
            <a:avLst/>
          </a:prstGeom>
          <a:noFill/>
          <a:ln w="28575" cap="flat" cmpd="sng" algn="ctr">
            <a:solidFill>
              <a:sysClr val="windowText" lastClr="000000"/>
            </a:solidFill>
            <a:prstDash val="solid"/>
          </a:ln>
          <a:effectLst/>
        </p:spPr>
      </p:cxnSp>
      <p:cxnSp>
        <p:nvCxnSpPr>
          <p:cNvPr id="346" name="Straight Connector 345"/>
          <p:cNvCxnSpPr>
            <a:cxnSpLocks/>
          </p:cNvCxnSpPr>
          <p:nvPr/>
        </p:nvCxnSpPr>
        <p:spPr>
          <a:xfrm flipV="1">
            <a:off x="7220534" y="4852383"/>
            <a:ext cx="0" cy="581327"/>
          </a:xfrm>
          <a:prstGeom prst="line">
            <a:avLst/>
          </a:prstGeom>
          <a:noFill/>
          <a:ln w="28575" cap="flat" cmpd="sng" algn="ctr">
            <a:solidFill>
              <a:sysClr val="windowText" lastClr="000000"/>
            </a:solidFill>
            <a:prstDash val="solid"/>
          </a:ln>
          <a:effectLst/>
        </p:spPr>
      </p:cxnSp>
      <p:sp>
        <p:nvSpPr>
          <p:cNvPr id="290" name="Rectangle 289"/>
          <p:cNvSpPr/>
          <p:nvPr/>
        </p:nvSpPr>
        <p:spPr>
          <a:xfrm>
            <a:off x="2218004" y="4723334"/>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28" name="Rectangle 327"/>
          <p:cNvSpPr/>
          <p:nvPr/>
        </p:nvSpPr>
        <p:spPr>
          <a:xfrm>
            <a:off x="4982556" y="4718901"/>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47" name="Rectangle 346"/>
          <p:cNvSpPr/>
          <p:nvPr/>
        </p:nvSpPr>
        <p:spPr>
          <a:xfrm>
            <a:off x="6899322" y="4248150"/>
            <a:ext cx="845566" cy="852354"/>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CPU</a:t>
            </a:r>
          </a:p>
        </p:txBody>
      </p:sp>
      <p:sp>
        <p:nvSpPr>
          <p:cNvPr id="82" name="Rectangle 81"/>
          <p:cNvSpPr/>
          <p:nvPr/>
        </p:nvSpPr>
        <p:spPr>
          <a:xfrm>
            <a:off x="676124" y="2830912"/>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84" name="Rectangle 83"/>
          <p:cNvSpPr/>
          <p:nvPr/>
        </p:nvSpPr>
        <p:spPr>
          <a:xfrm>
            <a:off x="8467045" y="2834434"/>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cxnSp>
        <p:nvCxnSpPr>
          <p:cNvPr id="109" name="Straight Connector 108"/>
          <p:cNvCxnSpPr>
            <a:cxnSpLocks/>
          </p:cNvCxnSpPr>
          <p:nvPr/>
        </p:nvCxnSpPr>
        <p:spPr>
          <a:xfrm flipV="1">
            <a:off x="5008757" y="2469179"/>
            <a:ext cx="0" cy="581327"/>
          </a:xfrm>
          <a:prstGeom prst="line">
            <a:avLst/>
          </a:prstGeom>
          <a:noFill/>
          <a:ln w="28575" cap="flat" cmpd="sng" algn="ctr">
            <a:solidFill>
              <a:sysClr val="windowText" lastClr="000000"/>
            </a:solidFill>
            <a:prstDash val="solid"/>
          </a:ln>
          <a:effectLst/>
        </p:spPr>
      </p:cxnSp>
      <p:cxnSp>
        <p:nvCxnSpPr>
          <p:cNvPr id="110" name="Straight Connector 109"/>
          <p:cNvCxnSpPr>
            <a:cxnSpLocks/>
          </p:cNvCxnSpPr>
          <p:nvPr/>
        </p:nvCxnSpPr>
        <p:spPr>
          <a:xfrm flipV="1">
            <a:off x="5787106" y="2475897"/>
            <a:ext cx="0" cy="581327"/>
          </a:xfrm>
          <a:prstGeom prst="line">
            <a:avLst/>
          </a:prstGeom>
          <a:noFill/>
          <a:ln w="28575" cap="flat" cmpd="sng" algn="ctr">
            <a:solidFill>
              <a:sysClr val="windowText" lastClr="000000"/>
            </a:solidFill>
            <a:prstDash val="solid"/>
          </a:ln>
          <a:effectLst/>
        </p:spPr>
      </p:cxnSp>
      <p:sp>
        <p:nvSpPr>
          <p:cNvPr id="338" name="Rectangle 337"/>
          <p:cNvSpPr/>
          <p:nvPr/>
        </p:nvSpPr>
        <p:spPr>
          <a:xfrm>
            <a:off x="5461717"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339" name="Rectangle 338"/>
          <p:cNvSpPr/>
          <p:nvPr/>
        </p:nvSpPr>
        <p:spPr>
          <a:xfrm>
            <a:off x="4683368"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96" name="Rectangle 95"/>
          <p:cNvSpPr/>
          <p:nvPr/>
        </p:nvSpPr>
        <p:spPr>
          <a:xfrm>
            <a:off x="4211616" y="2825342"/>
            <a:ext cx="216767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287" name="Rectangle 286"/>
          <p:cNvSpPr/>
          <p:nvPr/>
        </p:nvSpPr>
        <p:spPr>
          <a:xfrm>
            <a:off x="2218004" y="5250058"/>
            <a:ext cx="5533135"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Intra-server networking fabric</a:t>
            </a:r>
          </a:p>
        </p:txBody>
      </p:sp>
      <p:sp>
        <p:nvSpPr>
          <p:cNvPr id="70" name="Rectangle: Rounded Corners 69">
            <a:extLst>
              <a:ext uri="{FF2B5EF4-FFF2-40B4-BE49-F238E27FC236}">
                <a16:creationId xmlns:a16="http://schemas.microsoft.com/office/drawing/2014/main" id="{42135181-6670-4C1B-AA7D-243823FBB774}"/>
              </a:ext>
            </a:extLst>
          </p:cNvPr>
          <p:cNvSpPr/>
          <p:nvPr/>
        </p:nvSpPr>
        <p:spPr>
          <a:xfrm>
            <a:off x="609600" y="2734120"/>
            <a:ext cx="10887075" cy="881543"/>
          </a:xfrm>
          <a:prstGeom prst="round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U-Turn 41"/>
          <p:cNvSpPr/>
          <p:nvPr/>
        </p:nvSpPr>
        <p:spPr>
          <a:xfrm rot="10800000">
            <a:off x="2392648" y="3541234"/>
            <a:ext cx="2991219" cy="1291955"/>
          </a:xfrm>
          <a:prstGeom prst="uturnArrow">
            <a:avLst>
              <a:gd name="adj1" fmla="val 8456"/>
              <a:gd name="adj2" fmla="val 10340"/>
              <a:gd name="adj3" fmla="val 28760"/>
              <a:gd name="adj4" fmla="val 43750"/>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2" name="Rectangle: Rounded Corners 5"/>
          <p:cNvSpPr/>
          <p:nvPr/>
        </p:nvSpPr>
        <p:spPr>
          <a:xfrm>
            <a:off x="5555574" y="5487866"/>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③</a:t>
            </a:r>
          </a:p>
        </p:txBody>
      </p:sp>
      <p:sp>
        <p:nvSpPr>
          <p:cNvPr id="73" name="Arrow: U-Turn 45"/>
          <p:cNvSpPr/>
          <p:nvPr/>
        </p:nvSpPr>
        <p:spPr>
          <a:xfrm flipV="1">
            <a:off x="1732816" y="3633329"/>
            <a:ext cx="7940961" cy="2428778"/>
          </a:xfrm>
          <a:prstGeom prst="uturnArrow">
            <a:avLst>
              <a:gd name="adj1" fmla="val 4900"/>
              <a:gd name="adj2" fmla="val 5784"/>
              <a:gd name="adj3" fmla="val 12451"/>
              <a:gd name="adj4" fmla="val 44534"/>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6" name="Rectangle: Rounded Corners 54"/>
          <p:cNvSpPr/>
          <p:nvPr/>
        </p:nvSpPr>
        <p:spPr>
          <a:xfrm>
            <a:off x="3740804" y="4246819"/>
            <a:ext cx="368968" cy="372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②</a:t>
            </a:r>
          </a:p>
        </p:txBody>
      </p:sp>
      <p:sp>
        <p:nvSpPr>
          <p:cNvPr id="3" name="Down Arrow 2"/>
          <p:cNvSpPr/>
          <p:nvPr/>
        </p:nvSpPr>
        <p:spPr>
          <a:xfrm>
            <a:off x="5670520" y="2634122"/>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Down Arrow 82"/>
          <p:cNvSpPr/>
          <p:nvPr/>
        </p:nvSpPr>
        <p:spPr>
          <a:xfrm rot="10800000">
            <a:off x="9429349" y="2639238"/>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Rounded Corners 5"/>
          <p:cNvSpPr/>
          <p:nvPr/>
        </p:nvSpPr>
        <p:spPr>
          <a:xfrm>
            <a:off x="6026018" y="277437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①</a:t>
            </a:r>
          </a:p>
        </p:txBody>
      </p:sp>
      <p:sp>
        <p:nvSpPr>
          <p:cNvPr id="88" name="Rectangle: Rounded Corners 5"/>
          <p:cNvSpPr/>
          <p:nvPr/>
        </p:nvSpPr>
        <p:spPr>
          <a:xfrm>
            <a:off x="9697316" y="269849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④</a:t>
            </a:r>
          </a:p>
        </p:txBody>
      </p:sp>
      <p:sp>
        <p:nvSpPr>
          <p:cNvPr id="91" name="Rectangle: Rounded Corners 67">
            <a:extLst>
              <a:ext uri="{FF2B5EF4-FFF2-40B4-BE49-F238E27FC236}">
                <a16:creationId xmlns:a16="http://schemas.microsoft.com/office/drawing/2014/main" id="{270965BA-53E5-4AE9-BD66-FC5AACDA8DD1}"/>
              </a:ext>
            </a:extLst>
          </p:cNvPr>
          <p:cNvSpPr/>
          <p:nvPr/>
        </p:nvSpPr>
        <p:spPr>
          <a:xfrm>
            <a:off x="454393" y="1802726"/>
            <a:ext cx="11283214" cy="5486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a:solidFill>
                  <a:prstClr val="white"/>
                </a:solidFill>
              </a:rPr>
              <a:t>Efficient Routing</a:t>
            </a:r>
          </a:p>
        </p:txBody>
      </p:sp>
      <p:sp>
        <p:nvSpPr>
          <p:cNvPr id="80" name="Rectangle: Rounded Corners 2">
            <a:extLst>
              <a:ext uri="{FF2B5EF4-FFF2-40B4-BE49-F238E27FC236}">
                <a16:creationId xmlns:a16="http://schemas.microsoft.com/office/drawing/2014/main" id="{4F814365-E667-409F-80C4-01DD1E594D84}"/>
              </a:ext>
            </a:extLst>
          </p:cNvPr>
          <p:cNvSpPr/>
          <p:nvPr/>
        </p:nvSpPr>
        <p:spPr>
          <a:xfrm>
            <a:off x="454393" y="2416807"/>
            <a:ext cx="11283214" cy="5486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a:t>Compatible BSD-socket Interface</a:t>
            </a:r>
            <a:endParaRPr lang="en-US" sz="3200"/>
          </a:p>
        </p:txBody>
      </p:sp>
      <p:sp>
        <p:nvSpPr>
          <p:cNvPr id="90" name="Rectangle: Rounded Corners 67">
            <a:extLst>
              <a:ext uri="{FF2B5EF4-FFF2-40B4-BE49-F238E27FC236}">
                <a16:creationId xmlns:a16="http://schemas.microsoft.com/office/drawing/2014/main" id="{270965BA-53E5-4AE9-BD66-FC5AACDA8DD1}"/>
              </a:ext>
            </a:extLst>
          </p:cNvPr>
          <p:cNvSpPr/>
          <p:nvPr/>
        </p:nvSpPr>
        <p:spPr>
          <a:xfrm>
            <a:off x="454393" y="3022847"/>
            <a:ext cx="11283214" cy="5486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a:t>Compatible BSD-socket interface</a:t>
            </a:r>
            <a:endParaRPr lang="en-US" sz="3200"/>
          </a:p>
        </p:txBody>
      </p:sp>
      <p:sp>
        <p:nvSpPr>
          <p:cNvPr id="79" name="Rectangle: Rounded Corners 78">
            <a:extLst>
              <a:ext uri="{FF2B5EF4-FFF2-40B4-BE49-F238E27FC236}">
                <a16:creationId xmlns:a16="http://schemas.microsoft.com/office/drawing/2014/main" id="{38FC76EE-0B42-4891-AE03-60E91A58BCF0}"/>
              </a:ext>
            </a:extLst>
          </p:cNvPr>
          <p:cNvSpPr/>
          <p:nvPr/>
        </p:nvSpPr>
        <p:spPr>
          <a:xfrm>
            <a:off x="434140" y="1126189"/>
            <a:ext cx="11274176" cy="6120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a:t>DUA is an “IP layer”</a:t>
            </a:r>
            <a:endParaRPr lang="en-US" sz="3200"/>
          </a:p>
        </p:txBody>
      </p:sp>
      <p:sp>
        <p:nvSpPr>
          <p:cNvPr id="92" name="Rectangle: Rounded Corners 67">
            <a:extLst>
              <a:ext uri="{FF2B5EF4-FFF2-40B4-BE49-F238E27FC236}">
                <a16:creationId xmlns:a16="http://schemas.microsoft.com/office/drawing/2014/main" id="{AAA0D017-4536-40A4-B709-675A0595653C}"/>
              </a:ext>
            </a:extLst>
          </p:cNvPr>
          <p:cNvSpPr/>
          <p:nvPr/>
        </p:nvSpPr>
        <p:spPr>
          <a:xfrm>
            <a:off x="454393" y="3024537"/>
            <a:ext cx="11283214" cy="54864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a:t>Unified Multiplexing</a:t>
            </a:r>
            <a:endParaRPr lang="en-US" sz="3200"/>
          </a:p>
        </p:txBody>
      </p:sp>
      <p:sp>
        <p:nvSpPr>
          <p:cNvPr id="93" name="Rectangle: Rounded Corners 67">
            <a:extLst>
              <a:ext uri="{FF2B5EF4-FFF2-40B4-BE49-F238E27FC236}">
                <a16:creationId xmlns:a16="http://schemas.microsoft.com/office/drawing/2014/main" id="{27EDC5B4-DB22-49B1-BDA0-6C14BD2AD591}"/>
              </a:ext>
            </a:extLst>
          </p:cNvPr>
          <p:cNvSpPr/>
          <p:nvPr/>
        </p:nvSpPr>
        <p:spPr>
          <a:xfrm>
            <a:off x="454393" y="3634519"/>
            <a:ext cx="11283214" cy="21340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r>
              <a:rPr lang="en-US" sz="4000" b="1">
                <a:solidFill>
                  <a:prstClr val="white"/>
                </a:solidFill>
              </a:rPr>
              <a:t>Security</a:t>
            </a:r>
          </a:p>
          <a:p>
            <a:pPr lvl="0" algn="ctr"/>
            <a:r>
              <a:rPr lang="en-US" sz="3200">
                <a:solidFill>
                  <a:prstClr val="white"/>
                </a:solidFill>
              </a:rPr>
              <a:t>Protect against both inside and outside attacks</a:t>
            </a:r>
          </a:p>
        </p:txBody>
      </p:sp>
      <p:sp>
        <p:nvSpPr>
          <p:cNvPr id="4" name="Slide Number Placeholder 3">
            <a:extLst>
              <a:ext uri="{FF2B5EF4-FFF2-40B4-BE49-F238E27FC236}">
                <a16:creationId xmlns:a16="http://schemas.microsoft.com/office/drawing/2014/main" id="{9551268D-86DC-4B37-80CB-78496CE7C067}"/>
              </a:ext>
            </a:extLst>
          </p:cNvPr>
          <p:cNvSpPr>
            <a:spLocks noGrp="1"/>
          </p:cNvSpPr>
          <p:nvPr>
            <p:ph type="sldNum" sz="quarter" idx="12"/>
          </p:nvPr>
        </p:nvSpPr>
        <p:spPr/>
        <p:txBody>
          <a:bodyPr/>
          <a:lstStyle/>
          <a:p>
            <a:fld id="{5BAE39EB-E0A3-463A-9068-EBA37F6442B3}" type="slidenum">
              <a:rPr lang="en-US" smtClean="0"/>
              <a:t>13</a:t>
            </a:fld>
            <a:endParaRPr lang="en-US"/>
          </a:p>
        </p:txBody>
      </p:sp>
      <p:sp>
        <p:nvSpPr>
          <p:cNvPr id="5" name="Date Placeholder 4">
            <a:extLst>
              <a:ext uri="{FF2B5EF4-FFF2-40B4-BE49-F238E27FC236}">
                <a16:creationId xmlns:a16="http://schemas.microsoft.com/office/drawing/2014/main" id="{171B6E95-816B-4691-A066-622E427BD7EA}"/>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220283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233"/>
          <p:cNvSpPr/>
          <p:nvPr/>
        </p:nvSpPr>
        <p:spPr>
          <a:xfrm>
            <a:off x="1016001" y="1351548"/>
            <a:ext cx="7015738"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35" name="Rectangle 234"/>
          <p:cNvSpPr/>
          <p:nvPr/>
        </p:nvSpPr>
        <p:spPr>
          <a:xfrm>
            <a:off x="1129553" y="1670315"/>
            <a:ext cx="4625516" cy="361278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algn="ctr"/>
            <a:endParaRPr lang="en-US" sz="2400" kern="0">
              <a:solidFill>
                <a:sysClr val="windowText" lastClr="000000"/>
              </a:solidFill>
              <a:cs typeface="Calibri" panose="020F0502020204030204" pitchFamily="34" charset="0"/>
            </a:endParaRPr>
          </a:p>
        </p:txBody>
      </p:sp>
      <p:sp>
        <p:nvSpPr>
          <p:cNvPr id="236" name="Rectangle 235"/>
          <p:cNvSpPr/>
          <p:nvPr/>
        </p:nvSpPr>
        <p:spPr>
          <a:xfrm>
            <a:off x="1281007" y="2533469"/>
            <a:ext cx="595534"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38" name="TextBox 237"/>
          <p:cNvSpPr txBox="1"/>
          <p:nvPr/>
        </p:nvSpPr>
        <p:spPr>
          <a:xfrm>
            <a:off x="1048419" y="1656348"/>
            <a:ext cx="830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FPGA</a:t>
            </a:r>
          </a:p>
        </p:txBody>
      </p:sp>
      <p:sp>
        <p:nvSpPr>
          <p:cNvPr id="82" name="Rectangle 81">
            <a:extLst>
              <a:ext uri="{FF2B5EF4-FFF2-40B4-BE49-F238E27FC236}">
                <a16:creationId xmlns:a16="http://schemas.microsoft.com/office/drawing/2014/main" id="{0BEF7BA6-FE11-491A-A3A6-5D629EA7AF66}"/>
              </a:ext>
            </a:extLst>
          </p:cNvPr>
          <p:cNvSpPr/>
          <p:nvPr/>
        </p:nvSpPr>
        <p:spPr>
          <a:xfrm>
            <a:off x="2128594" y="1834295"/>
            <a:ext cx="3539336" cy="3048481"/>
          </a:xfrm>
          <a:prstGeom prst="rect">
            <a:avLst/>
          </a:prstGeom>
          <a:solidFill>
            <a:srgbClr val="92D050"/>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0" cap="none" spc="0" normalizeH="0" baseline="0" noProof="0">
              <a:ln>
                <a:noFill/>
              </a:ln>
              <a:solidFill>
                <a:prstClr val="white"/>
              </a:solidFill>
              <a:effectLst/>
              <a:uLnTx/>
              <a:uFillTx/>
              <a:latin typeface="Calibri"/>
              <a:ea typeface="+mn-ea"/>
              <a:cs typeface="+mn-cs"/>
            </a:endParaRPr>
          </a:p>
        </p:txBody>
      </p:sp>
      <p:sp>
        <p:nvSpPr>
          <p:cNvPr id="239" name="Rectangle 238"/>
          <p:cNvSpPr/>
          <p:nvPr/>
        </p:nvSpPr>
        <p:spPr>
          <a:xfrm>
            <a:off x="1281007" y="2979491"/>
            <a:ext cx="59436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40" name="Rectangle 239"/>
          <p:cNvSpPr/>
          <p:nvPr/>
        </p:nvSpPr>
        <p:spPr>
          <a:xfrm>
            <a:off x="1281007" y="3440478"/>
            <a:ext cx="59436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42" name="Rectangle 241"/>
          <p:cNvSpPr/>
          <p:nvPr/>
        </p:nvSpPr>
        <p:spPr>
          <a:xfrm>
            <a:off x="5829818" y="5768094"/>
            <a:ext cx="845566" cy="303263"/>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NIC</a:t>
            </a:r>
          </a:p>
        </p:txBody>
      </p:sp>
      <p:sp>
        <p:nvSpPr>
          <p:cNvPr id="243" name="Rectangle 242"/>
          <p:cNvSpPr/>
          <p:nvPr/>
        </p:nvSpPr>
        <p:spPr>
          <a:xfrm>
            <a:off x="5869044" y="4622458"/>
            <a:ext cx="1128419" cy="646755"/>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FPGA</a:t>
            </a:r>
          </a:p>
        </p:txBody>
      </p:sp>
      <p:sp>
        <p:nvSpPr>
          <p:cNvPr id="244" name="Rectangle 243"/>
          <p:cNvSpPr/>
          <p:nvPr/>
        </p:nvSpPr>
        <p:spPr>
          <a:xfrm>
            <a:off x="6441945" y="3003097"/>
            <a:ext cx="1515607" cy="1244051"/>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5" name="TextBox 244"/>
          <p:cNvSpPr txBox="1"/>
          <p:nvPr/>
        </p:nvSpPr>
        <p:spPr>
          <a:xfrm>
            <a:off x="6414437" y="3005080"/>
            <a:ext cx="6032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CPU</a:t>
            </a:r>
          </a:p>
        </p:txBody>
      </p:sp>
      <p:sp>
        <p:nvSpPr>
          <p:cNvPr id="246" name="Rectangle 245"/>
          <p:cNvSpPr/>
          <p:nvPr/>
        </p:nvSpPr>
        <p:spPr>
          <a:xfrm>
            <a:off x="8204453" y="3942168"/>
            <a:ext cx="1762807" cy="2186732"/>
          </a:xfrm>
          <a:prstGeom prst="rect">
            <a:avLst/>
          </a:prstGeom>
          <a:noFill/>
          <a:ln w="254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cxnSp>
        <p:nvCxnSpPr>
          <p:cNvPr id="247" name="Straight Connector 246"/>
          <p:cNvCxnSpPr/>
          <p:nvPr/>
        </p:nvCxnSpPr>
        <p:spPr>
          <a:xfrm flipH="1" flipV="1">
            <a:off x="9103381" y="5474536"/>
            <a:ext cx="63" cy="288072"/>
          </a:xfrm>
          <a:prstGeom prst="line">
            <a:avLst/>
          </a:prstGeom>
          <a:noFill/>
          <a:ln w="28575" cap="flat" cmpd="sng" algn="ctr">
            <a:solidFill>
              <a:sysClr val="windowText" lastClr="000000"/>
            </a:solidFill>
            <a:prstDash val="solid"/>
          </a:ln>
          <a:effectLst/>
        </p:spPr>
      </p:cxnSp>
      <p:sp>
        <p:nvSpPr>
          <p:cNvPr id="248" name="Rectangle 247"/>
          <p:cNvSpPr/>
          <p:nvPr/>
        </p:nvSpPr>
        <p:spPr>
          <a:xfrm>
            <a:off x="8256195" y="4263523"/>
            <a:ext cx="1008564" cy="646755"/>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FPGA</a:t>
            </a:r>
          </a:p>
        </p:txBody>
      </p:sp>
      <p:sp>
        <p:nvSpPr>
          <p:cNvPr id="249" name="Rectangle 248"/>
          <p:cNvSpPr/>
          <p:nvPr/>
        </p:nvSpPr>
        <p:spPr>
          <a:xfrm>
            <a:off x="8701508" y="5706326"/>
            <a:ext cx="768696" cy="303264"/>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NIC</a:t>
            </a:r>
          </a:p>
        </p:txBody>
      </p:sp>
      <p:sp>
        <p:nvSpPr>
          <p:cNvPr id="250" name="Rectangle 249"/>
          <p:cNvSpPr/>
          <p:nvPr/>
        </p:nvSpPr>
        <p:spPr>
          <a:xfrm>
            <a:off x="9297720" y="4263523"/>
            <a:ext cx="642901" cy="646755"/>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CPU</a:t>
            </a:r>
          </a:p>
        </p:txBody>
      </p:sp>
      <p:sp>
        <p:nvSpPr>
          <p:cNvPr id="251" name="Rectangle 250"/>
          <p:cNvSpPr/>
          <p:nvPr/>
        </p:nvSpPr>
        <p:spPr>
          <a:xfrm>
            <a:off x="8282751" y="5184169"/>
            <a:ext cx="1593623"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algn="ctr"/>
            <a:endParaRPr lang="en-US" sz="1600" kern="0">
              <a:solidFill>
                <a:sysClr val="windowText" lastClr="000000"/>
              </a:solidFill>
              <a:latin typeface="Calibri"/>
            </a:endParaRPr>
          </a:p>
        </p:txBody>
      </p:sp>
      <p:cxnSp>
        <p:nvCxnSpPr>
          <p:cNvPr id="252" name="Straight Connector 251"/>
          <p:cNvCxnSpPr>
            <a:cxnSpLocks/>
            <a:endCxn id="242" idx="2"/>
          </p:cNvCxnSpPr>
          <p:nvPr/>
        </p:nvCxnSpPr>
        <p:spPr>
          <a:xfrm flipV="1">
            <a:off x="6252601" y="6071357"/>
            <a:ext cx="0" cy="299834"/>
          </a:xfrm>
          <a:prstGeom prst="line">
            <a:avLst/>
          </a:prstGeom>
          <a:noFill/>
          <a:ln w="28575" cap="flat" cmpd="sng" algn="ctr">
            <a:solidFill>
              <a:sysClr val="windowText" lastClr="000000"/>
            </a:solidFill>
            <a:prstDash val="solid"/>
          </a:ln>
          <a:effectLst/>
        </p:spPr>
      </p:cxnSp>
      <p:cxnSp>
        <p:nvCxnSpPr>
          <p:cNvPr id="253" name="Straight Connector 252"/>
          <p:cNvCxnSpPr/>
          <p:nvPr/>
        </p:nvCxnSpPr>
        <p:spPr>
          <a:xfrm flipH="1" flipV="1">
            <a:off x="9103381" y="6024879"/>
            <a:ext cx="63" cy="288072"/>
          </a:xfrm>
          <a:prstGeom prst="line">
            <a:avLst/>
          </a:prstGeom>
          <a:noFill/>
          <a:ln w="28575" cap="flat" cmpd="sng" algn="ctr">
            <a:solidFill>
              <a:sysClr val="windowText" lastClr="000000"/>
            </a:solidFill>
            <a:prstDash val="solid"/>
          </a:ln>
          <a:effectLst/>
        </p:spPr>
      </p:cxnSp>
      <p:cxnSp>
        <p:nvCxnSpPr>
          <p:cNvPr id="254" name="Straight Connector 253"/>
          <p:cNvCxnSpPr>
            <a:cxnSpLocks/>
            <a:stCxn id="242" idx="0"/>
            <a:endCxn id="287" idx="2"/>
          </p:cNvCxnSpPr>
          <p:nvPr/>
        </p:nvCxnSpPr>
        <p:spPr>
          <a:xfrm flipV="1">
            <a:off x="6252601" y="5685716"/>
            <a:ext cx="0" cy="82378"/>
          </a:xfrm>
          <a:prstGeom prst="line">
            <a:avLst/>
          </a:prstGeom>
          <a:noFill/>
          <a:ln w="28575" cap="flat" cmpd="sng" algn="ctr">
            <a:solidFill>
              <a:sysClr val="windowText" lastClr="000000"/>
            </a:solidFill>
            <a:prstDash val="solid"/>
          </a:ln>
          <a:effectLst/>
        </p:spPr>
      </p:cxnSp>
      <p:cxnSp>
        <p:nvCxnSpPr>
          <p:cNvPr id="255" name="Straight Connector 254"/>
          <p:cNvCxnSpPr/>
          <p:nvPr/>
        </p:nvCxnSpPr>
        <p:spPr>
          <a:xfrm flipH="1" flipV="1">
            <a:off x="6464383" y="5260819"/>
            <a:ext cx="63" cy="288072"/>
          </a:xfrm>
          <a:prstGeom prst="line">
            <a:avLst/>
          </a:prstGeom>
          <a:noFill/>
          <a:ln w="28575" cap="flat" cmpd="sng" algn="ctr">
            <a:solidFill>
              <a:sysClr val="windowText" lastClr="000000"/>
            </a:solidFill>
            <a:prstDash val="solid"/>
          </a:ln>
          <a:effectLst/>
        </p:spPr>
      </p:cxnSp>
      <p:cxnSp>
        <p:nvCxnSpPr>
          <p:cNvPr id="256" name="Straight Connector 255"/>
          <p:cNvCxnSpPr>
            <a:cxnSpLocks/>
            <a:endCxn id="244" idx="2"/>
          </p:cNvCxnSpPr>
          <p:nvPr/>
        </p:nvCxnSpPr>
        <p:spPr>
          <a:xfrm flipV="1">
            <a:off x="7199748" y="4247148"/>
            <a:ext cx="1" cy="1140862"/>
          </a:xfrm>
          <a:prstGeom prst="line">
            <a:avLst/>
          </a:prstGeom>
          <a:noFill/>
          <a:ln w="28575" cap="flat" cmpd="sng" algn="ctr">
            <a:solidFill>
              <a:sysClr val="windowText" lastClr="000000"/>
            </a:solidFill>
            <a:prstDash val="solid"/>
          </a:ln>
          <a:effectLst/>
        </p:spPr>
      </p:cxnSp>
      <p:cxnSp>
        <p:nvCxnSpPr>
          <p:cNvPr id="257" name="Straight Connector 256"/>
          <p:cNvCxnSpPr/>
          <p:nvPr/>
        </p:nvCxnSpPr>
        <p:spPr>
          <a:xfrm flipH="1" flipV="1">
            <a:off x="8733481" y="4900962"/>
            <a:ext cx="63" cy="288072"/>
          </a:xfrm>
          <a:prstGeom prst="line">
            <a:avLst/>
          </a:prstGeom>
          <a:noFill/>
          <a:ln w="28575" cap="flat" cmpd="sng" algn="ctr">
            <a:solidFill>
              <a:sysClr val="windowText" lastClr="000000"/>
            </a:solidFill>
            <a:prstDash val="solid"/>
          </a:ln>
          <a:effectLst/>
        </p:spPr>
      </p:cxnSp>
      <p:cxnSp>
        <p:nvCxnSpPr>
          <p:cNvPr id="258" name="Straight Connector 257"/>
          <p:cNvCxnSpPr/>
          <p:nvPr/>
        </p:nvCxnSpPr>
        <p:spPr>
          <a:xfrm flipH="1" flipV="1">
            <a:off x="9570980" y="4891645"/>
            <a:ext cx="63" cy="288072"/>
          </a:xfrm>
          <a:prstGeom prst="line">
            <a:avLst/>
          </a:prstGeom>
          <a:noFill/>
          <a:ln w="28575" cap="flat" cmpd="sng" algn="ctr">
            <a:solidFill>
              <a:sysClr val="windowText" lastClr="000000"/>
            </a:solidFill>
            <a:prstDash val="solid"/>
          </a:ln>
          <a:effectLst/>
        </p:spPr>
      </p:cxnSp>
      <p:cxnSp>
        <p:nvCxnSpPr>
          <p:cNvPr id="259" name="Straight Connector 258"/>
          <p:cNvCxnSpPr>
            <a:cxnSpLocks/>
          </p:cNvCxnSpPr>
          <p:nvPr/>
        </p:nvCxnSpPr>
        <p:spPr>
          <a:xfrm>
            <a:off x="1876539" y="2687559"/>
            <a:ext cx="701771" cy="0"/>
          </a:xfrm>
          <a:prstGeom prst="line">
            <a:avLst/>
          </a:prstGeom>
          <a:noFill/>
          <a:ln w="28575" cap="flat" cmpd="sng" algn="ctr">
            <a:solidFill>
              <a:sysClr val="windowText" lastClr="000000"/>
            </a:solidFill>
            <a:prstDash val="solid"/>
          </a:ln>
          <a:effectLst/>
        </p:spPr>
      </p:cxnSp>
      <p:cxnSp>
        <p:nvCxnSpPr>
          <p:cNvPr id="260" name="Straight Connector 259"/>
          <p:cNvCxnSpPr>
            <a:cxnSpLocks/>
            <a:endCxn id="290" idx="2"/>
          </p:cNvCxnSpPr>
          <p:nvPr/>
        </p:nvCxnSpPr>
        <p:spPr>
          <a:xfrm flipV="1">
            <a:off x="5147878" y="5205087"/>
            <a:ext cx="0" cy="398359"/>
          </a:xfrm>
          <a:prstGeom prst="line">
            <a:avLst/>
          </a:prstGeom>
          <a:noFill/>
          <a:ln w="28575" cap="flat" cmpd="sng" algn="ctr">
            <a:solidFill>
              <a:sysClr val="windowText" lastClr="000000"/>
            </a:solidFill>
            <a:prstDash val="solid"/>
          </a:ln>
          <a:effectLst/>
        </p:spPr>
      </p:cxnSp>
      <p:cxnSp>
        <p:nvCxnSpPr>
          <p:cNvPr id="261" name="Elbow Connector 20"/>
          <p:cNvCxnSpPr>
            <a:cxnSpLocks/>
          </p:cNvCxnSpPr>
          <p:nvPr/>
        </p:nvCxnSpPr>
        <p:spPr>
          <a:xfrm>
            <a:off x="4384156" y="2938380"/>
            <a:ext cx="705195" cy="1649134"/>
          </a:xfrm>
          <a:prstGeom prst="bentConnector2">
            <a:avLst/>
          </a:prstGeom>
          <a:noFill/>
          <a:ln w="28575" cap="flat" cmpd="sng" algn="ctr">
            <a:solidFill>
              <a:sysClr val="windowText" lastClr="000000"/>
            </a:solidFill>
            <a:prstDash val="solid"/>
          </a:ln>
          <a:effectLst/>
        </p:spPr>
      </p:cxnSp>
      <p:cxnSp>
        <p:nvCxnSpPr>
          <p:cNvPr id="262" name="Elbow Connector 96"/>
          <p:cNvCxnSpPr>
            <a:cxnSpLocks/>
          </p:cNvCxnSpPr>
          <p:nvPr/>
        </p:nvCxnSpPr>
        <p:spPr>
          <a:xfrm>
            <a:off x="4341484" y="3279596"/>
            <a:ext cx="593177" cy="1307918"/>
          </a:xfrm>
          <a:prstGeom prst="bentConnector2">
            <a:avLst/>
          </a:prstGeom>
          <a:noFill/>
          <a:ln w="28575" cap="flat" cmpd="sng" algn="ctr">
            <a:solidFill>
              <a:sysClr val="windowText" lastClr="000000"/>
            </a:solidFill>
            <a:prstDash val="solid"/>
          </a:ln>
          <a:effectLst/>
        </p:spPr>
      </p:cxnSp>
      <p:cxnSp>
        <p:nvCxnSpPr>
          <p:cNvPr id="263" name="Straight Connector 262"/>
          <p:cNvCxnSpPr>
            <a:cxnSpLocks/>
          </p:cNvCxnSpPr>
          <p:nvPr/>
        </p:nvCxnSpPr>
        <p:spPr>
          <a:xfrm>
            <a:off x="1882948" y="3137201"/>
            <a:ext cx="651328" cy="0"/>
          </a:xfrm>
          <a:prstGeom prst="line">
            <a:avLst/>
          </a:prstGeom>
          <a:noFill/>
          <a:ln w="28575" cap="flat" cmpd="sng" algn="ctr">
            <a:solidFill>
              <a:sysClr val="windowText" lastClr="000000"/>
            </a:solidFill>
            <a:prstDash val="solid"/>
          </a:ln>
          <a:effectLst/>
        </p:spPr>
      </p:cxnSp>
      <p:cxnSp>
        <p:nvCxnSpPr>
          <p:cNvPr id="264" name="Straight Connector 263"/>
          <p:cNvCxnSpPr>
            <a:cxnSpLocks/>
          </p:cNvCxnSpPr>
          <p:nvPr/>
        </p:nvCxnSpPr>
        <p:spPr>
          <a:xfrm>
            <a:off x="2928240" y="2599357"/>
            <a:ext cx="563596" cy="0"/>
          </a:xfrm>
          <a:prstGeom prst="line">
            <a:avLst/>
          </a:prstGeom>
          <a:noFill/>
          <a:ln w="28575" cap="flat" cmpd="sng" algn="ctr">
            <a:solidFill>
              <a:sysClr val="windowText" lastClr="000000"/>
            </a:solidFill>
            <a:prstDash val="solid"/>
          </a:ln>
          <a:effectLst/>
        </p:spPr>
      </p:cxnSp>
      <p:cxnSp>
        <p:nvCxnSpPr>
          <p:cNvPr id="265" name="Straight Connector 264"/>
          <p:cNvCxnSpPr>
            <a:cxnSpLocks/>
          </p:cNvCxnSpPr>
          <p:nvPr/>
        </p:nvCxnSpPr>
        <p:spPr>
          <a:xfrm>
            <a:off x="1876372" y="3595927"/>
            <a:ext cx="673407" cy="0"/>
          </a:xfrm>
          <a:prstGeom prst="line">
            <a:avLst/>
          </a:prstGeom>
          <a:noFill/>
          <a:ln w="28575" cap="flat" cmpd="sng" algn="ctr">
            <a:solidFill>
              <a:sysClr val="windowText" lastClr="000000"/>
            </a:solidFill>
            <a:prstDash val="solid"/>
          </a:ln>
          <a:effectLst/>
        </p:spPr>
      </p:cxnSp>
      <p:cxnSp>
        <p:nvCxnSpPr>
          <p:cNvPr id="266" name="Straight Connector 265"/>
          <p:cNvCxnSpPr>
            <a:cxnSpLocks/>
          </p:cNvCxnSpPr>
          <p:nvPr/>
        </p:nvCxnSpPr>
        <p:spPr>
          <a:xfrm>
            <a:off x="2928240" y="3281744"/>
            <a:ext cx="555615" cy="0"/>
          </a:xfrm>
          <a:prstGeom prst="line">
            <a:avLst/>
          </a:prstGeom>
          <a:noFill/>
          <a:ln w="28575" cap="flat" cmpd="sng" algn="ctr">
            <a:solidFill>
              <a:sysClr val="windowText" lastClr="000000"/>
            </a:solidFill>
            <a:prstDash val="solid"/>
          </a:ln>
          <a:effectLst/>
        </p:spPr>
      </p:cxnSp>
      <p:cxnSp>
        <p:nvCxnSpPr>
          <p:cNvPr id="267" name="Straight Connector 266"/>
          <p:cNvCxnSpPr>
            <a:cxnSpLocks/>
          </p:cNvCxnSpPr>
          <p:nvPr/>
        </p:nvCxnSpPr>
        <p:spPr>
          <a:xfrm>
            <a:off x="2913480" y="3631901"/>
            <a:ext cx="574368" cy="0"/>
          </a:xfrm>
          <a:prstGeom prst="line">
            <a:avLst/>
          </a:prstGeom>
          <a:noFill/>
          <a:ln w="28575" cap="flat" cmpd="sng" algn="ctr">
            <a:solidFill>
              <a:sysClr val="windowText" lastClr="000000"/>
            </a:solidFill>
            <a:prstDash val="solid"/>
          </a:ln>
          <a:effectLst/>
        </p:spPr>
      </p:cxnSp>
      <p:cxnSp>
        <p:nvCxnSpPr>
          <p:cNvPr id="268" name="Straight Connector 267"/>
          <p:cNvCxnSpPr>
            <a:cxnSpLocks/>
          </p:cNvCxnSpPr>
          <p:nvPr/>
        </p:nvCxnSpPr>
        <p:spPr>
          <a:xfrm>
            <a:off x="2976282" y="3963120"/>
            <a:ext cx="501187" cy="0"/>
          </a:xfrm>
          <a:prstGeom prst="line">
            <a:avLst/>
          </a:prstGeom>
          <a:noFill/>
          <a:ln w="28575" cap="flat" cmpd="sng" algn="ctr">
            <a:solidFill>
              <a:sysClr val="windowText" lastClr="000000"/>
            </a:solidFill>
            <a:prstDash val="solid"/>
          </a:ln>
          <a:effectLst/>
        </p:spPr>
      </p:cxnSp>
      <p:cxnSp>
        <p:nvCxnSpPr>
          <p:cNvPr id="269" name="Elbow Connector 433"/>
          <p:cNvCxnSpPr/>
          <p:nvPr/>
        </p:nvCxnSpPr>
        <p:spPr>
          <a:xfrm>
            <a:off x="4457491" y="3620812"/>
            <a:ext cx="317916" cy="966702"/>
          </a:xfrm>
          <a:prstGeom prst="bentConnector2">
            <a:avLst/>
          </a:prstGeom>
          <a:noFill/>
          <a:ln w="28575" cap="flat" cmpd="sng" algn="ctr">
            <a:solidFill>
              <a:sysClr val="windowText" lastClr="000000"/>
            </a:solidFill>
            <a:prstDash val="solid"/>
          </a:ln>
          <a:effectLst/>
        </p:spPr>
      </p:cxnSp>
      <p:cxnSp>
        <p:nvCxnSpPr>
          <p:cNvPr id="270" name="Straight Connector 269"/>
          <p:cNvCxnSpPr>
            <a:cxnSpLocks/>
          </p:cNvCxnSpPr>
          <p:nvPr/>
        </p:nvCxnSpPr>
        <p:spPr>
          <a:xfrm flipV="1">
            <a:off x="4127674" y="5029419"/>
            <a:ext cx="0" cy="1440898"/>
          </a:xfrm>
          <a:prstGeom prst="line">
            <a:avLst/>
          </a:prstGeom>
          <a:noFill/>
          <a:ln w="28575" cap="flat" cmpd="sng" algn="ctr">
            <a:solidFill>
              <a:sysClr val="windowText" lastClr="000000"/>
            </a:solidFill>
            <a:prstDash val="solid"/>
          </a:ln>
          <a:effectLst/>
        </p:spPr>
      </p:cxnSp>
      <p:sp>
        <p:nvSpPr>
          <p:cNvPr id="271" name="Rectangle 270"/>
          <p:cNvSpPr/>
          <p:nvPr/>
        </p:nvSpPr>
        <p:spPr>
          <a:xfrm>
            <a:off x="1016001" y="6278738"/>
            <a:ext cx="8951259" cy="296484"/>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algn="ctr"/>
            <a:r>
              <a:rPr lang="en-US" sz="1600" kern="0" dirty="0">
                <a:solidFill>
                  <a:sysClr val="windowText" lastClr="000000"/>
                </a:solidFill>
                <a:latin typeface="Calibri"/>
              </a:rPr>
              <a:t>Datacenter networking fabric</a:t>
            </a:r>
          </a:p>
        </p:txBody>
      </p:sp>
      <p:cxnSp>
        <p:nvCxnSpPr>
          <p:cNvPr id="272" name="Elbow Connector 433"/>
          <p:cNvCxnSpPr/>
          <p:nvPr/>
        </p:nvCxnSpPr>
        <p:spPr>
          <a:xfrm>
            <a:off x="4412695" y="3962825"/>
            <a:ext cx="204613" cy="633023"/>
          </a:xfrm>
          <a:prstGeom prst="bentConnector2">
            <a:avLst/>
          </a:prstGeom>
          <a:noFill/>
          <a:ln w="28575" cap="flat" cmpd="sng" algn="ctr">
            <a:solidFill>
              <a:sysClr val="windowText" lastClr="000000"/>
            </a:solidFill>
            <a:prstDash val="solid"/>
          </a:ln>
          <a:effectLst/>
        </p:spPr>
      </p:cxnSp>
      <p:cxnSp>
        <p:nvCxnSpPr>
          <p:cNvPr id="277" name="Straight Connector 276"/>
          <p:cNvCxnSpPr>
            <a:cxnSpLocks/>
          </p:cNvCxnSpPr>
          <p:nvPr/>
        </p:nvCxnSpPr>
        <p:spPr>
          <a:xfrm>
            <a:off x="2976282" y="2253120"/>
            <a:ext cx="495631" cy="0"/>
          </a:xfrm>
          <a:prstGeom prst="line">
            <a:avLst/>
          </a:prstGeom>
          <a:noFill/>
          <a:ln w="28575" cap="flat" cmpd="sng" algn="ctr">
            <a:solidFill>
              <a:sysClr val="windowText" lastClr="000000"/>
            </a:solidFill>
            <a:prstDash val="solid"/>
          </a:ln>
          <a:effectLst/>
        </p:spPr>
      </p:cxnSp>
      <p:cxnSp>
        <p:nvCxnSpPr>
          <p:cNvPr id="278" name="Straight Connector 277"/>
          <p:cNvCxnSpPr>
            <a:cxnSpLocks/>
          </p:cNvCxnSpPr>
          <p:nvPr/>
        </p:nvCxnSpPr>
        <p:spPr>
          <a:xfrm>
            <a:off x="2928240" y="2943951"/>
            <a:ext cx="551766" cy="0"/>
          </a:xfrm>
          <a:prstGeom prst="line">
            <a:avLst/>
          </a:prstGeom>
          <a:noFill/>
          <a:ln w="28575" cap="flat" cmpd="sng" algn="ctr">
            <a:solidFill>
              <a:sysClr val="windowText" lastClr="000000"/>
            </a:solidFill>
            <a:prstDash val="solid"/>
          </a:ln>
          <a:effectLst/>
        </p:spPr>
      </p:cxnSp>
      <p:cxnSp>
        <p:nvCxnSpPr>
          <p:cNvPr id="281" name="Elbow Connector 96"/>
          <p:cNvCxnSpPr>
            <a:cxnSpLocks/>
          </p:cNvCxnSpPr>
          <p:nvPr/>
        </p:nvCxnSpPr>
        <p:spPr>
          <a:xfrm>
            <a:off x="4469499" y="2253120"/>
            <a:ext cx="933796" cy="2334394"/>
          </a:xfrm>
          <a:prstGeom prst="bentConnector2">
            <a:avLst/>
          </a:prstGeom>
          <a:noFill/>
          <a:ln w="28575" cap="flat" cmpd="sng" algn="ctr">
            <a:solidFill>
              <a:sysClr val="windowText" lastClr="000000"/>
            </a:solidFill>
            <a:prstDash val="solid"/>
          </a:ln>
          <a:effectLst/>
        </p:spPr>
      </p:cxnSp>
      <p:cxnSp>
        <p:nvCxnSpPr>
          <p:cNvPr id="282" name="Elbow Connector 96"/>
          <p:cNvCxnSpPr>
            <a:cxnSpLocks/>
          </p:cNvCxnSpPr>
          <p:nvPr/>
        </p:nvCxnSpPr>
        <p:spPr>
          <a:xfrm>
            <a:off x="4469500" y="2595750"/>
            <a:ext cx="781395" cy="1991764"/>
          </a:xfrm>
          <a:prstGeom prst="bentConnector2">
            <a:avLst/>
          </a:prstGeom>
          <a:noFill/>
          <a:ln w="28575" cap="flat" cmpd="sng" algn="ctr">
            <a:solidFill>
              <a:sysClr val="windowText" lastClr="000000"/>
            </a:solidFill>
            <a:prstDash val="solid"/>
          </a:ln>
          <a:effectLst/>
        </p:spPr>
      </p:cxnSp>
      <p:cxnSp>
        <p:nvCxnSpPr>
          <p:cNvPr id="283" name="Straight Connector 282"/>
          <p:cNvCxnSpPr>
            <a:cxnSpLocks/>
          </p:cNvCxnSpPr>
          <p:nvPr/>
        </p:nvCxnSpPr>
        <p:spPr>
          <a:xfrm flipV="1">
            <a:off x="4127674" y="4595848"/>
            <a:ext cx="0" cy="368092"/>
          </a:xfrm>
          <a:prstGeom prst="line">
            <a:avLst/>
          </a:prstGeom>
          <a:noFill/>
          <a:ln w="28575" cap="flat" cmpd="sng" algn="ctr">
            <a:solidFill>
              <a:sysClr val="windowText" lastClr="000000"/>
            </a:solidFill>
            <a:prstDash val="solid"/>
          </a:ln>
          <a:effectLst/>
        </p:spPr>
      </p:cxnSp>
      <p:cxnSp>
        <p:nvCxnSpPr>
          <p:cNvPr id="284" name="Straight Connector 283"/>
          <p:cNvCxnSpPr>
            <a:cxnSpLocks/>
          </p:cNvCxnSpPr>
          <p:nvPr/>
        </p:nvCxnSpPr>
        <p:spPr>
          <a:xfrm flipV="1">
            <a:off x="3119072" y="4622458"/>
            <a:ext cx="0" cy="341990"/>
          </a:xfrm>
          <a:prstGeom prst="line">
            <a:avLst/>
          </a:prstGeom>
          <a:noFill/>
          <a:ln w="28575" cap="flat" cmpd="sng" algn="ctr">
            <a:solidFill>
              <a:sysClr val="windowText" lastClr="000000"/>
            </a:solidFill>
            <a:prstDash val="solid"/>
          </a:ln>
          <a:effectLst/>
        </p:spPr>
      </p:cxnSp>
      <p:cxnSp>
        <p:nvCxnSpPr>
          <p:cNvPr id="285" name="Straight Connector 284"/>
          <p:cNvCxnSpPr>
            <a:cxnSpLocks/>
          </p:cNvCxnSpPr>
          <p:nvPr/>
        </p:nvCxnSpPr>
        <p:spPr>
          <a:xfrm flipV="1">
            <a:off x="5140655" y="4692420"/>
            <a:ext cx="0" cy="277121"/>
          </a:xfrm>
          <a:prstGeom prst="line">
            <a:avLst/>
          </a:prstGeom>
          <a:noFill/>
          <a:ln w="28575" cap="flat" cmpd="sng" algn="ctr">
            <a:solidFill>
              <a:sysClr val="windowText" lastClr="000000"/>
            </a:solidFill>
            <a:prstDash val="solid"/>
          </a:ln>
          <a:effectLst/>
        </p:spPr>
      </p:cxnSp>
      <p:sp>
        <p:nvSpPr>
          <p:cNvPr id="287" name="Rectangle 286"/>
          <p:cNvSpPr/>
          <p:nvPr/>
        </p:nvSpPr>
        <p:spPr>
          <a:xfrm>
            <a:off x="4642523" y="5387557"/>
            <a:ext cx="3220155"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algn="ctr"/>
            <a:r>
              <a:rPr lang="en-US" sz="1600" kern="0" dirty="0">
                <a:solidFill>
                  <a:sysClr val="windowText" lastClr="000000"/>
                </a:solidFill>
                <a:latin typeface="Calibri"/>
              </a:rPr>
              <a:t>Intra-server networking fabric</a:t>
            </a:r>
          </a:p>
        </p:txBody>
      </p:sp>
      <p:sp>
        <p:nvSpPr>
          <p:cNvPr id="288" name="Rectangle 287"/>
          <p:cNvSpPr/>
          <p:nvPr/>
        </p:nvSpPr>
        <p:spPr>
          <a:xfrm>
            <a:off x="3721554" y="4958538"/>
            <a:ext cx="822960"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algn="ctr"/>
            <a:r>
              <a:rPr lang="en-US" sz="1200" kern="0" dirty="0">
                <a:solidFill>
                  <a:sysClr val="windowText" lastClr="000000"/>
                </a:solidFill>
                <a:cs typeface="Calibri" panose="020F0502020204030204" pitchFamily="34" charset="0"/>
              </a:rPr>
              <a:t>QSFP</a:t>
            </a:r>
          </a:p>
        </p:txBody>
      </p:sp>
      <p:sp>
        <p:nvSpPr>
          <p:cNvPr id="289" name="Rectangle 288"/>
          <p:cNvSpPr/>
          <p:nvPr/>
        </p:nvSpPr>
        <p:spPr>
          <a:xfrm>
            <a:off x="2704623" y="4329412"/>
            <a:ext cx="2852564" cy="474772"/>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DUA Underlay</a:t>
            </a:r>
          </a:p>
        </p:txBody>
      </p:sp>
      <p:sp>
        <p:nvSpPr>
          <p:cNvPr id="290" name="Rectangle 289"/>
          <p:cNvSpPr/>
          <p:nvPr/>
        </p:nvSpPr>
        <p:spPr>
          <a:xfrm>
            <a:off x="4736398" y="4958538"/>
            <a:ext cx="822960"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algn="ctr"/>
            <a:r>
              <a:rPr lang="en-US" sz="1200" kern="0" dirty="0">
                <a:solidFill>
                  <a:sysClr val="windowText" lastClr="000000"/>
                </a:solidFill>
                <a:cs typeface="Calibri" panose="020F0502020204030204" pitchFamily="34" charset="0"/>
              </a:rPr>
              <a:t>PCIe Gen3</a:t>
            </a:r>
          </a:p>
        </p:txBody>
      </p:sp>
      <p:sp>
        <p:nvSpPr>
          <p:cNvPr id="291" name="Rectangle 290"/>
          <p:cNvSpPr/>
          <p:nvPr/>
        </p:nvSpPr>
        <p:spPr>
          <a:xfrm>
            <a:off x="2706710" y="4958538"/>
            <a:ext cx="822960"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algn="ctr"/>
            <a:r>
              <a:rPr lang="en-US" sz="1200" kern="0">
                <a:solidFill>
                  <a:sysClr val="windowText" lastClr="000000"/>
                </a:solidFill>
                <a:cs typeface="Calibri" panose="020F0502020204030204" pitchFamily="34" charset="0"/>
              </a:rPr>
              <a:t>DDR</a:t>
            </a:r>
          </a:p>
        </p:txBody>
      </p:sp>
      <p:sp>
        <p:nvSpPr>
          <p:cNvPr id="294" name="TextBox 293"/>
          <p:cNvSpPr txBox="1"/>
          <p:nvPr/>
        </p:nvSpPr>
        <p:spPr>
          <a:xfrm>
            <a:off x="1032325" y="1310032"/>
            <a:ext cx="141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ea typeface="+mn-ea"/>
                <a:cs typeface="+mn-cs"/>
              </a:rPr>
              <a:t>Server</a:t>
            </a:r>
          </a:p>
        </p:txBody>
      </p:sp>
      <p:sp>
        <p:nvSpPr>
          <p:cNvPr id="296" name="TextBox 295"/>
          <p:cNvSpPr txBox="1"/>
          <p:nvPr/>
        </p:nvSpPr>
        <p:spPr>
          <a:xfrm>
            <a:off x="8232852" y="3891965"/>
            <a:ext cx="141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ea typeface="+mn-ea"/>
                <a:cs typeface="+mn-cs"/>
              </a:rPr>
              <a:t>Server</a:t>
            </a:r>
          </a:p>
        </p:txBody>
      </p:sp>
      <p:sp>
        <p:nvSpPr>
          <p:cNvPr id="301" name="Rectangle 300"/>
          <p:cNvSpPr/>
          <p:nvPr/>
        </p:nvSpPr>
        <p:spPr>
          <a:xfrm>
            <a:off x="6509961" y="3441259"/>
            <a:ext cx="1407246" cy="723964"/>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CPU Control Agent</a:t>
            </a:r>
          </a:p>
        </p:txBody>
      </p:sp>
      <p:cxnSp>
        <p:nvCxnSpPr>
          <p:cNvPr id="303" name="Elbow Connector 433"/>
          <p:cNvCxnSpPr>
            <a:cxnSpLocks/>
          </p:cNvCxnSpPr>
          <p:nvPr/>
        </p:nvCxnSpPr>
        <p:spPr>
          <a:xfrm rot="10800000" flipV="1">
            <a:off x="1578187" y="4128671"/>
            <a:ext cx="705441" cy="498874"/>
          </a:xfrm>
          <a:prstGeom prst="bentConnector2">
            <a:avLst/>
          </a:prstGeom>
          <a:noFill/>
          <a:ln w="28575" cap="flat" cmpd="sng" algn="ctr">
            <a:solidFill>
              <a:sysClr val="windowText" lastClr="000000"/>
            </a:solidFill>
            <a:prstDash val="solid"/>
          </a:ln>
          <a:effectLst/>
        </p:spPr>
      </p:cxnSp>
      <p:sp>
        <p:nvSpPr>
          <p:cNvPr id="304" name="Rectangle 303"/>
          <p:cNvSpPr/>
          <p:nvPr/>
        </p:nvSpPr>
        <p:spPr>
          <a:xfrm>
            <a:off x="2302172" y="1994902"/>
            <a:ext cx="833805" cy="2219466"/>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prstClr val="white"/>
                </a:solidFill>
                <a:effectLst/>
                <a:uLnTx/>
                <a:uFillTx/>
                <a:latin typeface="Calibri"/>
                <a:ea typeface="+mn-ea"/>
                <a:cs typeface="+mn-cs"/>
              </a:rPr>
              <a:t>DUA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Calibri"/>
              </a:rPr>
              <a:t>Overlay</a:t>
            </a:r>
            <a:endParaRPr kumimoji="0" lang="en-US" sz="1600" i="0" u="none" strike="noStrike" kern="0" cap="none" spc="0" normalizeH="0" baseline="0" noProof="0">
              <a:ln>
                <a:noFill/>
              </a:ln>
              <a:solidFill>
                <a:prstClr val="white"/>
              </a:solidFill>
              <a:effectLst/>
              <a:uLnTx/>
              <a:uFillTx/>
              <a:latin typeface="Calibri"/>
              <a:ea typeface="+mn-ea"/>
              <a:cs typeface="+mn-cs"/>
            </a:endParaRPr>
          </a:p>
        </p:txBody>
      </p:sp>
      <p:sp>
        <p:nvSpPr>
          <p:cNvPr id="305" name="Rectangle 304"/>
          <p:cNvSpPr/>
          <p:nvPr/>
        </p:nvSpPr>
        <p:spPr>
          <a:xfrm>
            <a:off x="1279113" y="4222660"/>
            <a:ext cx="662606" cy="687269"/>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FPGA Control Agent</a:t>
            </a:r>
          </a:p>
        </p:txBody>
      </p:sp>
      <p:sp>
        <p:nvSpPr>
          <p:cNvPr id="77" name="Rectangle 76">
            <a:extLst>
              <a:ext uri="{FF2B5EF4-FFF2-40B4-BE49-F238E27FC236}">
                <a16:creationId xmlns:a16="http://schemas.microsoft.com/office/drawing/2014/main" id="{FA561B9A-DC8B-44C9-8D05-E99221589F8F}"/>
              </a:ext>
            </a:extLst>
          </p:cNvPr>
          <p:cNvSpPr/>
          <p:nvPr/>
        </p:nvSpPr>
        <p:spPr>
          <a:xfrm>
            <a:off x="8260470" y="4541639"/>
            <a:ext cx="796124" cy="334222"/>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27C916F6-E9F4-428C-9CE7-B56966051D0C}"/>
              </a:ext>
            </a:extLst>
          </p:cNvPr>
          <p:cNvSpPr/>
          <p:nvPr/>
        </p:nvSpPr>
        <p:spPr>
          <a:xfrm>
            <a:off x="5895482" y="4897225"/>
            <a:ext cx="800386" cy="334222"/>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9" name="Rectangle 78">
            <a:extLst>
              <a:ext uri="{FF2B5EF4-FFF2-40B4-BE49-F238E27FC236}">
                <a16:creationId xmlns:a16="http://schemas.microsoft.com/office/drawing/2014/main" id="{B71AA3E9-5664-4F39-A77C-304B08423B89}"/>
              </a:ext>
            </a:extLst>
          </p:cNvPr>
          <p:cNvSpPr/>
          <p:nvPr/>
        </p:nvSpPr>
        <p:spPr>
          <a:xfrm>
            <a:off x="9326120" y="4537788"/>
            <a:ext cx="581540" cy="338759"/>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 name="Rectangle 79">
            <a:extLst>
              <a:ext uri="{FF2B5EF4-FFF2-40B4-BE49-F238E27FC236}">
                <a16:creationId xmlns:a16="http://schemas.microsoft.com/office/drawing/2014/main" id="{E0A57264-6F17-4092-BE8B-A01FEE795020}"/>
              </a:ext>
            </a:extLst>
          </p:cNvPr>
          <p:cNvSpPr/>
          <p:nvPr/>
        </p:nvSpPr>
        <p:spPr>
          <a:xfrm>
            <a:off x="6704526" y="5024041"/>
            <a:ext cx="255144" cy="207406"/>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8F73A0D6-4B6A-40C7-8A68-C67F1DF1EF5D}"/>
              </a:ext>
            </a:extLst>
          </p:cNvPr>
          <p:cNvSpPr/>
          <p:nvPr/>
        </p:nvSpPr>
        <p:spPr>
          <a:xfrm>
            <a:off x="9072002" y="4701981"/>
            <a:ext cx="159332" cy="174566"/>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3" name="Rectangle 272"/>
          <p:cNvSpPr/>
          <p:nvPr/>
        </p:nvSpPr>
        <p:spPr>
          <a:xfrm>
            <a:off x="3443849" y="2814739"/>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a:ea typeface="+mn-ea"/>
                <a:cs typeface="+mn-cs"/>
              </a:rPr>
              <a:t>FPGA Host Stack</a:t>
            </a:r>
          </a:p>
        </p:txBody>
      </p:sp>
      <p:sp>
        <p:nvSpPr>
          <p:cNvPr id="274" name="Rectangle 273"/>
          <p:cNvSpPr/>
          <p:nvPr/>
        </p:nvSpPr>
        <p:spPr>
          <a:xfrm>
            <a:off x="3443849" y="3157369"/>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white"/>
                </a:solidFill>
                <a:effectLst/>
                <a:uLnTx/>
                <a:uFillTx/>
                <a:latin typeface="Calibri"/>
                <a:ea typeface="+mn-ea"/>
                <a:cs typeface="+mn-cs"/>
              </a:rPr>
              <a:t>NVMe</a:t>
            </a:r>
            <a:r>
              <a:rPr kumimoji="0" lang="en-US" sz="1200" b="0" i="0" u="none" strike="noStrike" kern="0" cap="none" spc="0" normalizeH="0" baseline="0" noProof="0">
                <a:ln>
                  <a:noFill/>
                </a:ln>
                <a:solidFill>
                  <a:prstClr val="white"/>
                </a:solidFill>
                <a:effectLst/>
                <a:uLnTx/>
                <a:uFillTx/>
                <a:latin typeface="Calibri"/>
                <a:ea typeface="+mn-ea"/>
                <a:cs typeface="+mn-cs"/>
              </a:rPr>
              <a:t> Stack</a:t>
            </a:r>
          </a:p>
        </p:txBody>
      </p:sp>
      <p:sp>
        <p:nvSpPr>
          <p:cNvPr id="275" name="Rectangle 274"/>
          <p:cNvSpPr/>
          <p:nvPr/>
        </p:nvSpPr>
        <p:spPr>
          <a:xfrm>
            <a:off x="3443849" y="3839801"/>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LTL</a:t>
            </a:r>
          </a:p>
        </p:txBody>
      </p:sp>
      <p:sp>
        <p:nvSpPr>
          <p:cNvPr id="276" name="Rectangle 275"/>
          <p:cNvSpPr/>
          <p:nvPr/>
        </p:nvSpPr>
        <p:spPr>
          <a:xfrm>
            <a:off x="3443848" y="3497171"/>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FPGA Connect</a:t>
            </a:r>
          </a:p>
        </p:txBody>
      </p:sp>
      <p:sp>
        <p:nvSpPr>
          <p:cNvPr id="279" name="Rectangle 278"/>
          <p:cNvSpPr/>
          <p:nvPr/>
        </p:nvSpPr>
        <p:spPr>
          <a:xfrm>
            <a:off x="3443849" y="2472109"/>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Host DMA</a:t>
            </a:r>
          </a:p>
        </p:txBody>
      </p:sp>
      <p:sp>
        <p:nvSpPr>
          <p:cNvPr id="280" name="Rectangle 279"/>
          <p:cNvSpPr/>
          <p:nvPr/>
        </p:nvSpPr>
        <p:spPr>
          <a:xfrm>
            <a:off x="3443849" y="2129479"/>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DDR Controller</a:t>
            </a:r>
          </a:p>
        </p:txBody>
      </p:sp>
      <p:sp>
        <p:nvSpPr>
          <p:cNvPr id="94" name="Rectangle 93">
            <a:extLst>
              <a:ext uri="{FF2B5EF4-FFF2-40B4-BE49-F238E27FC236}">
                <a16:creationId xmlns:a16="http://schemas.microsoft.com/office/drawing/2014/main" id="{3B2E922D-3AA7-4D19-8C29-8DA228FF6459}"/>
              </a:ext>
            </a:extLst>
          </p:cNvPr>
          <p:cNvSpPr/>
          <p:nvPr/>
        </p:nvSpPr>
        <p:spPr>
          <a:xfrm>
            <a:off x="8157688" y="1740135"/>
            <a:ext cx="1809572" cy="978960"/>
          </a:xfrm>
          <a:prstGeom prst="rect">
            <a:avLst/>
          </a:prstGeom>
          <a:solidFill>
            <a:srgbClr val="92D050"/>
          </a:solidFill>
          <a:ln w="25400" cap="flat" cmpd="sng" algn="ctr">
            <a:solidFill>
              <a:schemeClr val="accent6">
                <a:lumMod val="75000"/>
              </a:schemeClr>
            </a:solidFill>
            <a:prstDash val="dash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libri"/>
                <a:ea typeface="+mn-ea"/>
                <a:cs typeface="+mn-cs"/>
              </a:rPr>
              <a:t>DUA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Calibri"/>
                <a:ea typeface="+mn-ea"/>
                <a:cs typeface="+mn-cs"/>
              </a:rPr>
              <a:t>data plane</a:t>
            </a:r>
          </a:p>
        </p:txBody>
      </p:sp>
      <p:cxnSp>
        <p:nvCxnSpPr>
          <p:cNvPr id="96" name="Straight Connector 95">
            <a:extLst>
              <a:ext uri="{FF2B5EF4-FFF2-40B4-BE49-F238E27FC236}">
                <a16:creationId xmlns:a16="http://schemas.microsoft.com/office/drawing/2014/main" id="{8991EEDF-91E0-4B03-A732-9AF924A2CC37}"/>
              </a:ext>
            </a:extLst>
          </p:cNvPr>
          <p:cNvCxnSpPr>
            <a:cxnSpLocks/>
            <a:stCxn id="78" idx="0"/>
            <a:endCxn id="94" idx="2"/>
          </p:cNvCxnSpPr>
          <p:nvPr/>
        </p:nvCxnSpPr>
        <p:spPr>
          <a:xfrm flipV="1">
            <a:off x="6295675" y="2719095"/>
            <a:ext cx="2766799" cy="2178130"/>
          </a:xfrm>
          <a:prstGeom prst="line">
            <a:avLst/>
          </a:prstGeom>
          <a:noFill/>
          <a:ln w="38100" cap="flat" cmpd="sng" algn="ctr">
            <a:solidFill>
              <a:schemeClr val="accent6">
                <a:lumMod val="75000"/>
              </a:schemeClr>
            </a:solidFill>
            <a:prstDash val="dashDot"/>
          </a:ln>
          <a:effectLst/>
        </p:spPr>
      </p:cxnSp>
      <p:cxnSp>
        <p:nvCxnSpPr>
          <p:cNvPr id="97" name="Straight Connector 96">
            <a:extLst>
              <a:ext uri="{FF2B5EF4-FFF2-40B4-BE49-F238E27FC236}">
                <a16:creationId xmlns:a16="http://schemas.microsoft.com/office/drawing/2014/main" id="{884D0011-F5DF-4D80-912E-195DFB0A3BFF}"/>
              </a:ext>
            </a:extLst>
          </p:cNvPr>
          <p:cNvCxnSpPr>
            <a:cxnSpLocks/>
          </p:cNvCxnSpPr>
          <p:nvPr/>
        </p:nvCxnSpPr>
        <p:spPr>
          <a:xfrm flipV="1">
            <a:off x="5632634" y="2227996"/>
            <a:ext cx="2525054" cy="459563"/>
          </a:xfrm>
          <a:prstGeom prst="line">
            <a:avLst/>
          </a:prstGeom>
          <a:noFill/>
          <a:ln w="38100" cap="flat" cmpd="sng" algn="ctr">
            <a:solidFill>
              <a:schemeClr val="accent6">
                <a:lumMod val="75000"/>
              </a:schemeClr>
            </a:solidFill>
            <a:prstDash val="dashDot"/>
          </a:ln>
          <a:effectLst/>
        </p:spPr>
      </p:cxnSp>
      <p:cxnSp>
        <p:nvCxnSpPr>
          <p:cNvPr id="98" name="Straight Connector 97">
            <a:extLst>
              <a:ext uri="{FF2B5EF4-FFF2-40B4-BE49-F238E27FC236}">
                <a16:creationId xmlns:a16="http://schemas.microsoft.com/office/drawing/2014/main" id="{F0224784-7780-4063-B6DB-23AC30DF684E}"/>
              </a:ext>
            </a:extLst>
          </p:cNvPr>
          <p:cNvCxnSpPr>
            <a:cxnSpLocks/>
            <a:stCxn id="77" idx="0"/>
          </p:cNvCxnSpPr>
          <p:nvPr/>
        </p:nvCxnSpPr>
        <p:spPr>
          <a:xfrm flipV="1">
            <a:off x="8658532" y="2719095"/>
            <a:ext cx="619988" cy="1822544"/>
          </a:xfrm>
          <a:prstGeom prst="line">
            <a:avLst/>
          </a:prstGeom>
          <a:noFill/>
          <a:ln w="38100" cap="flat" cmpd="sng" algn="ctr">
            <a:solidFill>
              <a:schemeClr val="accent6">
                <a:lumMod val="75000"/>
              </a:schemeClr>
            </a:solidFill>
            <a:prstDash val="dashDot"/>
          </a:ln>
          <a:effectLst/>
        </p:spPr>
      </p:cxnSp>
      <p:sp>
        <p:nvSpPr>
          <p:cNvPr id="21" name="Title 20">
            <a:extLst>
              <a:ext uri="{FF2B5EF4-FFF2-40B4-BE49-F238E27FC236}">
                <a16:creationId xmlns:a16="http://schemas.microsoft.com/office/drawing/2014/main" id="{C8061447-66EC-4461-925E-E33189719979}"/>
              </a:ext>
            </a:extLst>
          </p:cNvPr>
          <p:cNvSpPr>
            <a:spLocks noGrp="1"/>
          </p:cNvSpPr>
          <p:nvPr>
            <p:ph type="title"/>
          </p:nvPr>
        </p:nvSpPr>
        <p:spPr>
          <a:xfrm>
            <a:off x="609600" y="226827"/>
            <a:ext cx="10972800" cy="1143000"/>
          </a:xfrm>
        </p:spPr>
        <p:txBody>
          <a:bodyPr/>
          <a:lstStyle/>
          <a:p>
            <a:r>
              <a:rPr lang="en-US"/>
              <a:t>System Architecture</a:t>
            </a:r>
          </a:p>
        </p:txBody>
      </p:sp>
      <p:sp>
        <p:nvSpPr>
          <p:cNvPr id="95" name="TextBox 94">
            <a:extLst>
              <a:ext uri="{FF2B5EF4-FFF2-40B4-BE49-F238E27FC236}">
                <a16:creationId xmlns:a16="http://schemas.microsoft.com/office/drawing/2014/main" id="{AC5EB1EC-57B4-494F-9D73-63AC0CB4CC42}"/>
              </a:ext>
            </a:extLst>
          </p:cNvPr>
          <p:cNvSpPr txBox="1"/>
          <p:nvPr/>
        </p:nvSpPr>
        <p:spPr>
          <a:xfrm>
            <a:off x="3400612" y="1771117"/>
            <a:ext cx="222828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a:ea typeface="+mn-ea"/>
                <a:cs typeface="+mn-cs"/>
              </a:rPr>
              <a:t>DUA Data Plane</a:t>
            </a:r>
          </a:p>
        </p:txBody>
      </p:sp>
      <p:sp>
        <p:nvSpPr>
          <p:cNvPr id="2" name="Slide Number Placeholder 1">
            <a:extLst>
              <a:ext uri="{FF2B5EF4-FFF2-40B4-BE49-F238E27FC236}">
                <a16:creationId xmlns:a16="http://schemas.microsoft.com/office/drawing/2014/main" id="{2AF65D08-8BB5-4CE4-8946-5506F04ABBEF}"/>
              </a:ext>
            </a:extLst>
          </p:cNvPr>
          <p:cNvSpPr>
            <a:spLocks noGrp="1"/>
          </p:cNvSpPr>
          <p:nvPr>
            <p:ph type="sldNum" sz="quarter" idx="12"/>
          </p:nvPr>
        </p:nvSpPr>
        <p:spPr/>
        <p:txBody>
          <a:bodyPr/>
          <a:lstStyle/>
          <a:p>
            <a:fld id="{5BAE39EB-E0A3-463A-9068-EBA37F6442B3}" type="slidenum">
              <a:rPr lang="en-US" smtClean="0"/>
              <a:t>14</a:t>
            </a:fld>
            <a:endParaRPr lang="en-US"/>
          </a:p>
        </p:txBody>
      </p:sp>
      <p:sp>
        <p:nvSpPr>
          <p:cNvPr id="5" name="Date Placeholder 4">
            <a:extLst>
              <a:ext uri="{FF2B5EF4-FFF2-40B4-BE49-F238E27FC236}">
                <a16:creationId xmlns:a16="http://schemas.microsoft.com/office/drawing/2014/main" id="{2A4712F4-FD20-41EA-AA51-5DD637CE3016}"/>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268093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233"/>
          <p:cNvSpPr/>
          <p:nvPr/>
        </p:nvSpPr>
        <p:spPr>
          <a:xfrm>
            <a:off x="1016001" y="1351548"/>
            <a:ext cx="7015738"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sp>
        <p:nvSpPr>
          <p:cNvPr id="235" name="Rectangle 234"/>
          <p:cNvSpPr/>
          <p:nvPr/>
        </p:nvSpPr>
        <p:spPr>
          <a:xfrm>
            <a:off x="1129553" y="1670315"/>
            <a:ext cx="4625516" cy="361278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algn="ctr"/>
            <a:endParaRPr lang="en-US" sz="2400" kern="0">
              <a:solidFill>
                <a:sysClr val="windowText" lastClr="000000"/>
              </a:solidFill>
              <a:cs typeface="Calibri" panose="020F0502020204030204" pitchFamily="34" charset="0"/>
            </a:endParaRPr>
          </a:p>
        </p:txBody>
      </p:sp>
      <p:sp>
        <p:nvSpPr>
          <p:cNvPr id="236" name="Rectangle 235"/>
          <p:cNvSpPr/>
          <p:nvPr/>
        </p:nvSpPr>
        <p:spPr>
          <a:xfrm>
            <a:off x="1281007" y="2533469"/>
            <a:ext cx="595534"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38" name="TextBox 237"/>
          <p:cNvSpPr txBox="1"/>
          <p:nvPr/>
        </p:nvSpPr>
        <p:spPr>
          <a:xfrm>
            <a:off x="1048419" y="1656348"/>
            <a:ext cx="830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FPGA</a:t>
            </a:r>
          </a:p>
        </p:txBody>
      </p:sp>
      <p:sp>
        <p:nvSpPr>
          <p:cNvPr id="82" name="Rectangle 81">
            <a:extLst>
              <a:ext uri="{FF2B5EF4-FFF2-40B4-BE49-F238E27FC236}">
                <a16:creationId xmlns:a16="http://schemas.microsoft.com/office/drawing/2014/main" id="{0BEF7BA6-FE11-491A-A3A6-5D629EA7AF66}"/>
              </a:ext>
            </a:extLst>
          </p:cNvPr>
          <p:cNvSpPr/>
          <p:nvPr/>
        </p:nvSpPr>
        <p:spPr>
          <a:xfrm>
            <a:off x="2128594" y="1834295"/>
            <a:ext cx="3539336" cy="3048481"/>
          </a:xfrm>
          <a:prstGeom prst="rect">
            <a:avLst/>
          </a:prstGeom>
          <a:solidFill>
            <a:srgbClr val="92D050"/>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0" cap="none" spc="0" normalizeH="0" baseline="0" noProof="0">
              <a:ln>
                <a:noFill/>
              </a:ln>
              <a:solidFill>
                <a:prstClr val="white"/>
              </a:solidFill>
              <a:effectLst/>
              <a:uLnTx/>
              <a:uFillTx/>
              <a:latin typeface="Calibri"/>
              <a:ea typeface="+mn-ea"/>
              <a:cs typeface="+mn-cs"/>
            </a:endParaRPr>
          </a:p>
        </p:txBody>
      </p:sp>
      <p:sp>
        <p:nvSpPr>
          <p:cNvPr id="239" name="Rectangle 238"/>
          <p:cNvSpPr/>
          <p:nvPr/>
        </p:nvSpPr>
        <p:spPr>
          <a:xfrm>
            <a:off x="1281007" y="2979491"/>
            <a:ext cx="59436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40" name="Rectangle 239"/>
          <p:cNvSpPr/>
          <p:nvPr/>
        </p:nvSpPr>
        <p:spPr>
          <a:xfrm>
            <a:off x="1281007" y="3440478"/>
            <a:ext cx="59436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42" name="Rectangle 241"/>
          <p:cNvSpPr/>
          <p:nvPr/>
        </p:nvSpPr>
        <p:spPr>
          <a:xfrm>
            <a:off x="5829818" y="5768094"/>
            <a:ext cx="845566" cy="303263"/>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NIC</a:t>
            </a:r>
          </a:p>
        </p:txBody>
      </p:sp>
      <p:sp>
        <p:nvSpPr>
          <p:cNvPr id="243" name="Rectangle 242"/>
          <p:cNvSpPr/>
          <p:nvPr/>
        </p:nvSpPr>
        <p:spPr>
          <a:xfrm>
            <a:off x="5869044" y="4622458"/>
            <a:ext cx="1128419" cy="646755"/>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FPGA</a:t>
            </a:r>
          </a:p>
        </p:txBody>
      </p:sp>
      <p:sp>
        <p:nvSpPr>
          <p:cNvPr id="244" name="Rectangle 243"/>
          <p:cNvSpPr/>
          <p:nvPr/>
        </p:nvSpPr>
        <p:spPr>
          <a:xfrm>
            <a:off x="6441945" y="3003097"/>
            <a:ext cx="1515607" cy="1244051"/>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5" name="TextBox 244"/>
          <p:cNvSpPr txBox="1"/>
          <p:nvPr/>
        </p:nvSpPr>
        <p:spPr>
          <a:xfrm>
            <a:off x="6414437" y="3005080"/>
            <a:ext cx="6032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CPU</a:t>
            </a:r>
          </a:p>
        </p:txBody>
      </p:sp>
      <p:sp>
        <p:nvSpPr>
          <p:cNvPr id="246" name="Rectangle 245"/>
          <p:cNvSpPr/>
          <p:nvPr/>
        </p:nvSpPr>
        <p:spPr>
          <a:xfrm>
            <a:off x="8204453" y="3942168"/>
            <a:ext cx="1762807" cy="2186732"/>
          </a:xfrm>
          <a:prstGeom prst="rect">
            <a:avLst/>
          </a:prstGeom>
          <a:noFill/>
          <a:ln w="254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等线" panose="02010600030101010101" pitchFamily="2" charset="-122"/>
              <a:cs typeface="+mn-cs"/>
            </a:endParaRPr>
          </a:p>
        </p:txBody>
      </p:sp>
      <p:cxnSp>
        <p:nvCxnSpPr>
          <p:cNvPr id="247" name="Straight Connector 246"/>
          <p:cNvCxnSpPr/>
          <p:nvPr/>
        </p:nvCxnSpPr>
        <p:spPr>
          <a:xfrm flipH="1" flipV="1">
            <a:off x="9103381" y="5474536"/>
            <a:ext cx="63" cy="288072"/>
          </a:xfrm>
          <a:prstGeom prst="line">
            <a:avLst/>
          </a:prstGeom>
          <a:noFill/>
          <a:ln w="28575" cap="flat" cmpd="sng" algn="ctr">
            <a:solidFill>
              <a:sysClr val="windowText" lastClr="000000"/>
            </a:solidFill>
            <a:prstDash val="solid"/>
          </a:ln>
          <a:effectLst/>
        </p:spPr>
      </p:cxnSp>
      <p:sp>
        <p:nvSpPr>
          <p:cNvPr id="248" name="Rectangle 247"/>
          <p:cNvSpPr/>
          <p:nvPr/>
        </p:nvSpPr>
        <p:spPr>
          <a:xfrm>
            <a:off x="8256195" y="4263523"/>
            <a:ext cx="1008564" cy="646755"/>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FPGA</a:t>
            </a:r>
          </a:p>
        </p:txBody>
      </p:sp>
      <p:sp>
        <p:nvSpPr>
          <p:cNvPr id="249" name="Rectangle 248"/>
          <p:cNvSpPr/>
          <p:nvPr/>
        </p:nvSpPr>
        <p:spPr>
          <a:xfrm>
            <a:off x="8701508" y="5706326"/>
            <a:ext cx="768696" cy="303264"/>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NIC</a:t>
            </a:r>
          </a:p>
        </p:txBody>
      </p:sp>
      <p:sp>
        <p:nvSpPr>
          <p:cNvPr id="250" name="Rectangle 249"/>
          <p:cNvSpPr/>
          <p:nvPr/>
        </p:nvSpPr>
        <p:spPr>
          <a:xfrm>
            <a:off x="9297720" y="4263523"/>
            <a:ext cx="642901" cy="646755"/>
          </a:xfrm>
          <a:prstGeom prst="rect">
            <a:avLst/>
          </a:prstGeom>
          <a:solidFill>
            <a:schemeClr val="accent1">
              <a:lumMod val="20000"/>
              <a:lumOff val="80000"/>
            </a:schemeClr>
          </a:solidFill>
          <a:ln w="25400" cap="flat" cmpd="sng" algn="ctr">
            <a:solidFill>
              <a:srgbClr val="4F81BD">
                <a:shade val="50000"/>
              </a:srgbClr>
            </a:solid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CPU</a:t>
            </a:r>
          </a:p>
        </p:txBody>
      </p:sp>
      <p:sp>
        <p:nvSpPr>
          <p:cNvPr id="251" name="Rectangle 250"/>
          <p:cNvSpPr/>
          <p:nvPr/>
        </p:nvSpPr>
        <p:spPr>
          <a:xfrm>
            <a:off x="8282751" y="5184169"/>
            <a:ext cx="1593623"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algn="ctr"/>
            <a:endParaRPr lang="en-US" sz="1600" kern="0">
              <a:solidFill>
                <a:sysClr val="windowText" lastClr="000000"/>
              </a:solidFill>
              <a:latin typeface="Calibri"/>
            </a:endParaRPr>
          </a:p>
        </p:txBody>
      </p:sp>
      <p:cxnSp>
        <p:nvCxnSpPr>
          <p:cNvPr id="252" name="Straight Connector 251"/>
          <p:cNvCxnSpPr>
            <a:cxnSpLocks/>
            <a:endCxn id="242" idx="2"/>
          </p:cNvCxnSpPr>
          <p:nvPr/>
        </p:nvCxnSpPr>
        <p:spPr>
          <a:xfrm flipV="1">
            <a:off x="6252601" y="6071357"/>
            <a:ext cx="0" cy="299834"/>
          </a:xfrm>
          <a:prstGeom prst="line">
            <a:avLst/>
          </a:prstGeom>
          <a:noFill/>
          <a:ln w="28575" cap="flat" cmpd="sng" algn="ctr">
            <a:solidFill>
              <a:sysClr val="windowText" lastClr="000000"/>
            </a:solidFill>
            <a:prstDash val="solid"/>
          </a:ln>
          <a:effectLst/>
        </p:spPr>
      </p:cxnSp>
      <p:cxnSp>
        <p:nvCxnSpPr>
          <p:cNvPr id="253" name="Straight Connector 252"/>
          <p:cNvCxnSpPr/>
          <p:nvPr/>
        </p:nvCxnSpPr>
        <p:spPr>
          <a:xfrm flipH="1" flipV="1">
            <a:off x="9103381" y="6024879"/>
            <a:ext cx="63" cy="288072"/>
          </a:xfrm>
          <a:prstGeom prst="line">
            <a:avLst/>
          </a:prstGeom>
          <a:noFill/>
          <a:ln w="28575" cap="flat" cmpd="sng" algn="ctr">
            <a:solidFill>
              <a:sysClr val="windowText" lastClr="000000"/>
            </a:solidFill>
            <a:prstDash val="solid"/>
          </a:ln>
          <a:effectLst/>
        </p:spPr>
      </p:cxnSp>
      <p:cxnSp>
        <p:nvCxnSpPr>
          <p:cNvPr id="254" name="Straight Connector 253"/>
          <p:cNvCxnSpPr>
            <a:cxnSpLocks/>
            <a:stCxn id="242" idx="0"/>
            <a:endCxn id="287" idx="2"/>
          </p:cNvCxnSpPr>
          <p:nvPr/>
        </p:nvCxnSpPr>
        <p:spPr>
          <a:xfrm flipV="1">
            <a:off x="6252601" y="5686169"/>
            <a:ext cx="1451" cy="81925"/>
          </a:xfrm>
          <a:prstGeom prst="line">
            <a:avLst/>
          </a:prstGeom>
          <a:noFill/>
          <a:ln w="28575" cap="flat" cmpd="sng" algn="ctr">
            <a:solidFill>
              <a:sysClr val="windowText" lastClr="000000"/>
            </a:solidFill>
            <a:prstDash val="solid"/>
          </a:ln>
          <a:effectLst/>
        </p:spPr>
      </p:cxnSp>
      <p:cxnSp>
        <p:nvCxnSpPr>
          <p:cNvPr id="255" name="Straight Connector 254"/>
          <p:cNvCxnSpPr/>
          <p:nvPr/>
        </p:nvCxnSpPr>
        <p:spPr>
          <a:xfrm flipH="1" flipV="1">
            <a:off x="6464383" y="5260819"/>
            <a:ext cx="63" cy="288072"/>
          </a:xfrm>
          <a:prstGeom prst="line">
            <a:avLst/>
          </a:prstGeom>
          <a:noFill/>
          <a:ln w="28575" cap="flat" cmpd="sng" algn="ctr">
            <a:solidFill>
              <a:sysClr val="windowText" lastClr="000000"/>
            </a:solidFill>
            <a:prstDash val="solid"/>
          </a:ln>
          <a:effectLst/>
        </p:spPr>
      </p:cxnSp>
      <p:cxnSp>
        <p:nvCxnSpPr>
          <p:cNvPr id="256" name="Straight Connector 255"/>
          <p:cNvCxnSpPr>
            <a:cxnSpLocks/>
            <a:endCxn id="244" idx="2"/>
          </p:cNvCxnSpPr>
          <p:nvPr/>
        </p:nvCxnSpPr>
        <p:spPr>
          <a:xfrm flipV="1">
            <a:off x="7199748" y="4247148"/>
            <a:ext cx="1" cy="1140862"/>
          </a:xfrm>
          <a:prstGeom prst="line">
            <a:avLst/>
          </a:prstGeom>
          <a:noFill/>
          <a:ln w="28575" cap="flat" cmpd="sng" algn="ctr">
            <a:solidFill>
              <a:sysClr val="windowText" lastClr="000000"/>
            </a:solidFill>
            <a:prstDash val="solid"/>
          </a:ln>
          <a:effectLst/>
        </p:spPr>
      </p:cxnSp>
      <p:cxnSp>
        <p:nvCxnSpPr>
          <p:cNvPr id="257" name="Straight Connector 256"/>
          <p:cNvCxnSpPr/>
          <p:nvPr/>
        </p:nvCxnSpPr>
        <p:spPr>
          <a:xfrm flipH="1" flipV="1">
            <a:off x="8733481" y="4900962"/>
            <a:ext cx="63" cy="288072"/>
          </a:xfrm>
          <a:prstGeom prst="line">
            <a:avLst/>
          </a:prstGeom>
          <a:noFill/>
          <a:ln w="28575" cap="flat" cmpd="sng" algn="ctr">
            <a:solidFill>
              <a:sysClr val="windowText" lastClr="000000"/>
            </a:solidFill>
            <a:prstDash val="solid"/>
          </a:ln>
          <a:effectLst/>
        </p:spPr>
      </p:cxnSp>
      <p:cxnSp>
        <p:nvCxnSpPr>
          <p:cNvPr id="258" name="Straight Connector 257"/>
          <p:cNvCxnSpPr/>
          <p:nvPr/>
        </p:nvCxnSpPr>
        <p:spPr>
          <a:xfrm flipH="1" flipV="1">
            <a:off x="9570980" y="4891645"/>
            <a:ext cx="63" cy="288072"/>
          </a:xfrm>
          <a:prstGeom prst="line">
            <a:avLst/>
          </a:prstGeom>
          <a:noFill/>
          <a:ln w="28575" cap="flat" cmpd="sng" algn="ctr">
            <a:solidFill>
              <a:sysClr val="windowText" lastClr="000000"/>
            </a:solidFill>
            <a:prstDash val="solid"/>
          </a:ln>
          <a:effectLst/>
        </p:spPr>
      </p:cxnSp>
      <p:cxnSp>
        <p:nvCxnSpPr>
          <p:cNvPr id="259" name="Straight Connector 258"/>
          <p:cNvCxnSpPr>
            <a:cxnSpLocks/>
          </p:cNvCxnSpPr>
          <p:nvPr/>
        </p:nvCxnSpPr>
        <p:spPr>
          <a:xfrm>
            <a:off x="1876539" y="2687559"/>
            <a:ext cx="701771" cy="0"/>
          </a:xfrm>
          <a:prstGeom prst="line">
            <a:avLst/>
          </a:prstGeom>
          <a:noFill/>
          <a:ln w="28575" cap="flat" cmpd="sng" algn="ctr">
            <a:solidFill>
              <a:sysClr val="windowText" lastClr="000000"/>
            </a:solidFill>
            <a:prstDash val="solid"/>
          </a:ln>
          <a:effectLst/>
        </p:spPr>
      </p:cxnSp>
      <p:cxnSp>
        <p:nvCxnSpPr>
          <p:cNvPr id="260" name="Straight Connector 259"/>
          <p:cNvCxnSpPr>
            <a:cxnSpLocks/>
            <a:endCxn id="290" idx="2"/>
          </p:cNvCxnSpPr>
          <p:nvPr/>
        </p:nvCxnSpPr>
        <p:spPr>
          <a:xfrm flipV="1">
            <a:off x="5147878" y="5205087"/>
            <a:ext cx="0" cy="398359"/>
          </a:xfrm>
          <a:prstGeom prst="line">
            <a:avLst/>
          </a:prstGeom>
          <a:noFill/>
          <a:ln w="28575" cap="flat" cmpd="sng" algn="ctr">
            <a:solidFill>
              <a:sysClr val="windowText" lastClr="000000"/>
            </a:solidFill>
            <a:prstDash val="solid"/>
          </a:ln>
          <a:effectLst/>
        </p:spPr>
      </p:cxnSp>
      <p:cxnSp>
        <p:nvCxnSpPr>
          <p:cNvPr id="261" name="Elbow Connector 20"/>
          <p:cNvCxnSpPr>
            <a:cxnSpLocks/>
          </p:cNvCxnSpPr>
          <p:nvPr/>
        </p:nvCxnSpPr>
        <p:spPr>
          <a:xfrm>
            <a:off x="4384156" y="2938380"/>
            <a:ext cx="705195" cy="1649134"/>
          </a:xfrm>
          <a:prstGeom prst="bentConnector2">
            <a:avLst/>
          </a:prstGeom>
          <a:noFill/>
          <a:ln w="28575" cap="flat" cmpd="sng" algn="ctr">
            <a:solidFill>
              <a:sysClr val="windowText" lastClr="000000"/>
            </a:solidFill>
            <a:prstDash val="solid"/>
          </a:ln>
          <a:effectLst/>
        </p:spPr>
      </p:cxnSp>
      <p:cxnSp>
        <p:nvCxnSpPr>
          <p:cNvPr id="262" name="Elbow Connector 96"/>
          <p:cNvCxnSpPr>
            <a:cxnSpLocks/>
          </p:cNvCxnSpPr>
          <p:nvPr/>
        </p:nvCxnSpPr>
        <p:spPr>
          <a:xfrm>
            <a:off x="4341484" y="3279596"/>
            <a:ext cx="593177" cy="1307918"/>
          </a:xfrm>
          <a:prstGeom prst="bentConnector2">
            <a:avLst/>
          </a:prstGeom>
          <a:noFill/>
          <a:ln w="28575" cap="flat" cmpd="sng" algn="ctr">
            <a:solidFill>
              <a:sysClr val="windowText" lastClr="000000"/>
            </a:solidFill>
            <a:prstDash val="solid"/>
          </a:ln>
          <a:effectLst/>
        </p:spPr>
      </p:cxnSp>
      <p:cxnSp>
        <p:nvCxnSpPr>
          <p:cNvPr id="263" name="Straight Connector 262"/>
          <p:cNvCxnSpPr>
            <a:cxnSpLocks/>
          </p:cNvCxnSpPr>
          <p:nvPr/>
        </p:nvCxnSpPr>
        <p:spPr>
          <a:xfrm>
            <a:off x="1882948" y="3137201"/>
            <a:ext cx="651328" cy="0"/>
          </a:xfrm>
          <a:prstGeom prst="line">
            <a:avLst/>
          </a:prstGeom>
          <a:noFill/>
          <a:ln w="28575" cap="flat" cmpd="sng" algn="ctr">
            <a:solidFill>
              <a:sysClr val="windowText" lastClr="000000"/>
            </a:solidFill>
            <a:prstDash val="solid"/>
          </a:ln>
          <a:effectLst/>
        </p:spPr>
      </p:cxnSp>
      <p:cxnSp>
        <p:nvCxnSpPr>
          <p:cNvPr id="264" name="Straight Connector 263"/>
          <p:cNvCxnSpPr>
            <a:cxnSpLocks/>
          </p:cNvCxnSpPr>
          <p:nvPr/>
        </p:nvCxnSpPr>
        <p:spPr>
          <a:xfrm>
            <a:off x="2928240" y="2599357"/>
            <a:ext cx="563596" cy="0"/>
          </a:xfrm>
          <a:prstGeom prst="line">
            <a:avLst/>
          </a:prstGeom>
          <a:noFill/>
          <a:ln w="28575" cap="flat" cmpd="sng" algn="ctr">
            <a:solidFill>
              <a:sysClr val="windowText" lastClr="000000"/>
            </a:solidFill>
            <a:prstDash val="solid"/>
          </a:ln>
          <a:effectLst/>
        </p:spPr>
      </p:cxnSp>
      <p:cxnSp>
        <p:nvCxnSpPr>
          <p:cNvPr id="265" name="Straight Connector 264"/>
          <p:cNvCxnSpPr>
            <a:cxnSpLocks/>
          </p:cNvCxnSpPr>
          <p:nvPr/>
        </p:nvCxnSpPr>
        <p:spPr>
          <a:xfrm>
            <a:off x="1876372" y="3595927"/>
            <a:ext cx="673407" cy="0"/>
          </a:xfrm>
          <a:prstGeom prst="line">
            <a:avLst/>
          </a:prstGeom>
          <a:noFill/>
          <a:ln w="28575" cap="flat" cmpd="sng" algn="ctr">
            <a:solidFill>
              <a:sysClr val="windowText" lastClr="000000"/>
            </a:solidFill>
            <a:prstDash val="solid"/>
          </a:ln>
          <a:effectLst/>
        </p:spPr>
      </p:cxnSp>
      <p:cxnSp>
        <p:nvCxnSpPr>
          <p:cNvPr id="266" name="Straight Connector 265"/>
          <p:cNvCxnSpPr>
            <a:cxnSpLocks/>
          </p:cNvCxnSpPr>
          <p:nvPr/>
        </p:nvCxnSpPr>
        <p:spPr>
          <a:xfrm>
            <a:off x="2928240" y="3281744"/>
            <a:ext cx="555615" cy="0"/>
          </a:xfrm>
          <a:prstGeom prst="line">
            <a:avLst/>
          </a:prstGeom>
          <a:noFill/>
          <a:ln w="28575" cap="flat" cmpd="sng" algn="ctr">
            <a:solidFill>
              <a:sysClr val="windowText" lastClr="000000"/>
            </a:solidFill>
            <a:prstDash val="solid"/>
          </a:ln>
          <a:effectLst/>
        </p:spPr>
      </p:cxnSp>
      <p:cxnSp>
        <p:nvCxnSpPr>
          <p:cNvPr id="267" name="Straight Connector 266"/>
          <p:cNvCxnSpPr>
            <a:cxnSpLocks/>
          </p:cNvCxnSpPr>
          <p:nvPr/>
        </p:nvCxnSpPr>
        <p:spPr>
          <a:xfrm>
            <a:off x="2913480" y="3631901"/>
            <a:ext cx="574368" cy="0"/>
          </a:xfrm>
          <a:prstGeom prst="line">
            <a:avLst/>
          </a:prstGeom>
          <a:noFill/>
          <a:ln w="28575" cap="flat" cmpd="sng" algn="ctr">
            <a:solidFill>
              <a:sysClr val="windowText" lastClr="000000"/>
            </a:solidFill>
            <a:prstDash val="solid"/>
          </a:ln>
          <a:effectLst/>
        </p:spPr>
      </p:cxnSp>
      <p:cxnSp>
        <p:nvCxnSpPr>
          <p:cNvPr id="268" name="Straight Connector 267"/>
          <p:cNvCxnSpPr>
            <a:cxnSpLocks/>
          </p:cNvCxnSpPr>
          <p:nvPr/>
        </p:nvCxnSpPr>
        <p:spPr>
          <a:xfrm>
            <a:off x="2976282" y="3963120"/>
            <a:ext cx="501187" cy="0"/>
          </a:xfrm>
          <a:prstGeom prst="line">
            <a:avLst/>
          </a:prstGeom>
          <a:noFill/>
          <a:ln w="28575" cap="flat" cmpd="sng" algn="ctr">
            <a:solidFill>
              <a:sysClr val="windowText" lastClr="000000"/>
            </a:solidFill>
            <a:prstDash val="solid"/>
          </a:ln>
          <a:effectLst/>
        </p:spPr>
      </p:cxnSp>
      <p:cxnSp>
        <p:nvCxnSpPr>
          <p:cNvPr id="269" name="Elbow Connector 433"/>
          <p:cNvCxnSpPr/>
          <p:nvPr/>
        </p:nvCxnSpPr>
        <p:spPr>
          <a:xfrm>
            <a:off x="4457491" y="3620812"/>
            <a:ext cx="317916" cy="966702"/>
          </a:xfrm>
          <a:prstGeom prst="bentConnector2">
            <a:avLst/>
          </a:prstGeom>
          <a:noFill/>
          <a:ln w="28575" cap="flat" cmpd="sng" algn="ctr">
            <a:solidFill>
              <a:sysClr val="windowText" lastClr="000000"/>
            </a:solidFill>
            <a:prstDash val="solid"/>
          </a:ln>
          <a:effectLst/>
        </p:spPr>
      </p:cxnSp>
      <p:cxnSp>
        <p:nvCxnSpPr>
          <p:cNvPr id="270" name="Straight Connector 269"/>
          <p:cNvCxnSpPr>
            <a:cxnSpLocks/>
          </p:cNvCxnSpPr>
          <p:nvPr/>
        </p:nvCxnSpPr>
        <p:spPr>
          <a:xfrm flipV="1">
            <a:off x="4127674" y="5029419"/>
            <a:ext cx="0" cy="1440898"/>
          </a:xfrm>
          <a:prstGeom prst="line">
            <a:avLst/>
          </a:prstGeom>
          <a:noFill/>
          <a:ln w="28575" cap="flat" cmpd="sng" algn="ctr">
            <a:solidFill>
              <a:sysClr val="windowText" lastClr="000000"/>
            </a:solidFill>
            <a:prstDash val="solid"/>
          </a:ln>
          <a:effectLst/>
        </p:spPr>
      </p:cxnSp>
      <p:sp>
        <p:nvSpPr>
          <p:cNvPr id="271" name="Rectangle 270"/>
          <p:cNvSpPr/>
          <p:nvPr/>
        </p:nvSpPr>
        <p:spPr>
          <a:xfrm>
            <a:off x="1016001" y="6278738"/>
            <a:ext cx="8951259" cy="296484"/>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algn="ctr"/>
            <a:r>
              <a:rPr lang="en-US" sz="1600" kern="0" dirty="0">
                <a:solidFill>
                  <a:sysClr val="windowText" lastClr="000000"/>
                </a:solidFill>
                <a:latin typeface="Calibri"/>
              </a:rPr>
              <a:t>Datacenter networking fabric</a:t>
            </a:r>
          </a:p>
        </p:txBody>
      </p:sp>
      <p:cxnSp>
        <p:nvCxnSpPr>
          <p:cNvPr id="272" name="Elbow Connector 433"/>
          <p:cNvCxnSpPr/>
          <p:nvPr/>
        </p:nvCxnSpPr>
        <p:spPr>
          <a:xfrm>
            <a:off x="4412695" y="3962825"/>
            <a:ext cx="204613" cy="633023"/>
          </a:xfrm>
          <a:prstGeom prst="bentConnector2">
            <a:avLst/>
          </a:prstGeom>
          <a:noFill/>
          <a:ln w="28575" cap="flat" cmpd="sng" algn="ctr">
            <a:solidFill>
              <a:sysClr val="windowText" lastClr="000000"/>
            </a:solidFill>
            <a:prstDash val="solid"/>
          </a:ln>
          <a:effectLst/>
        </p:spPr>
      </p:cxnSp>
      <p:cxnSp>
        <p:nvCxnSpPr>
          <p:cNvPr id="277" name="Straight Connector 276"/>
          <p:cNvCxnSpPr>
            <a:cxnSpLocks/>
          </p:cNvCxnSpPr>
          <p:nvPr/>
        </p:nvCxnSpPr>
        <p:spPr>
          <a:xfrm>
            <a:off x="2976282" y="2253120"/>
            <a:ext cx="495631" cy="0"/>
          </a:xfrm>
          <a:prstGeom prst="line">
            <a:avLst/>
          </a:prstGeom>
          <a:noFill/>
          <a:ln w="28575" cap="flat" cmpd="sng" algn="ctr">
            <a:solidFill>
              <a:sysClr val="windowText" lastClr="000000"/>
            </a:solidFill>
            <a:prstDash val="solid"/>
          </a:ln>
          <a:effectLst/>
        </p:spPr>
      </p:cxnSp>
      <p:cxnSp>
        <p:nvCxnSpPr>
          <p:cNvPr id="278" name="Straight Connector 277"/>
          <p:cNvCxnSpPr>
            <a:cxnSpLocks/>
          </p:cNvCxnSpPr>
          <p:nvPr/>
        </p:nvCxnSpPr>
        <p:spPr>
          <a:xfrm>
            <a:off x="2928240" y="2943951"/>
            <a:ext cx="551766" cy="0"/>
          </a:xfrm>
          <a:prstGeom prst="line">
            <a:avLst/>
          </a:prstGeom>
          <a:noFill/>
          <a:ln w="28575" cap="flat" cmpd="sng" algn="ctr">
            <a:solidFill>
              <a:sysClr val="windowText" lastClr="000000"/>
            </a:solidFill>
            <a:prstDash val="solid"/>
          </a:ln>
          <a:effectLst/>
        </p:spPr>
      </p:cxnSp>
      <p:cxnSp>
        <p:nvCxnSpPr>
          <p:cNvPr id="281" name="Elbow Connector 96"/>
          <p:cNvCxnSpPr>
            <a:cxnSpLocks/>
          </p:cNvCxnSpPr>
          <p:nvPr/>
        </p:nvCxnSpPr>
        <p:spPr>
          <a:xfrm>
            <a:off x="4469499" y="2253120"/>
            <a:ext cx="933796" cy="2334394"/>
          </a:xfrm>
          <a:prstGeom prst="bentConnector2">
            <a:avLst/>
          </a:prstGeom>
          <a:noFill/>
          <a:ln w="28575" cap="flat" cmpd="sng" algn="ctr">
            <a:solidFill>
              <a:sysClr val="windowText" lastClr="000000"/>
            </a:solidFill>
            <a:prstDash val="solid"/>
          </a:ln>
          <a:effectLst/>
        </p:spPr>
      </p:cxnSp>
      <p:cxnSp>
        <p:nvCxnSpPr>
          <p:cNvPr id="282" name="Elbow Connector 96"/>
          <p:cNvCxnSpPr>
            <a:cxnSpLocks/>
          </p:cNvCxnSpPr>
          <p:nvPr/>
        </p:nvCxnSpPr>
        <p:spPr>
          <a:xfrm>
            <a:off x="4469500" y="2595750"/>
            <a:ext cx="781395" cy="1991764"/>
          </a:xfrm>
          <a:prstGeom prst="bentConnector2">
            <a:avLst/>
          </a:prstGeom>
          <a:noFill/>
          <a:ln w="28575" cap="flat" cmpd="sng" algn="ctr">
            <a:solidFill>
              <a:sysClr val="windowText" lastClr="000000"/>
            </a:solidFill>
            <a:prstDash val="solid"/>
          </a:ln>
          <a:effectLst/>
        </p:spPr>
      </p:cxnSp>
      <p:cxnSp>
        <p:nvCxnSpPr>
          <p:cNvPr id="283" name="Straight Connector 282"/>
          <p:cNvCxnSpPr>
            <a:cxnSpLocks/>
          </p:cNvCxnSpPr>
          <p:nvPr/>
        </p:nvCxnSpPr>
        <p:spPr>
          <a:xfrm flipV="1">
            <a:off x="4127674" y="4595848"/>
            <a:ext cx="0" cy="368092"/>
          </a:xfrm>
          <a:prstGeom prst="line">
            <a:avLst/>
          </a:prstGeom>
          <a:noFill/>
          <a:ln w="28575" cap="flat" cmpd="sng" algn="ctr">
            <a:solidFill>
              <a:sysClr val="windowText" lastClr="000000"/>
            </a:solidFill>
            <a:prstDash val="solid"/>
          </a:ln>
          <a:effectLst/>
        </p:spPr>
      </p:cxnSp>
      <p:cxnSp>
        <p:nvCxnSpPr>
          <p:cNvPr id="284" name="Straight Connector 283"/>
          <p:cNvCxnSpPr>
            <a:cxnSpLocks/>
          </p:cNvCxnSpPr>
          <p:nvPr/>
        </p:nvCxnSpPr>
        <p:spPr>
          <a:xfrm flipV="1">
            <a:off x="3119072" y="4622458"/>
            <a:ext cx="0" cy="341990"/>
          </a:xfrm>
          <a:prstGeom prst="line">
            <a:avLst/>
          </a:prstGeom>
          <a:noFill/>
          <a:ln w="28575" cap="flat" cmpd="sng" algn="ctr">
            <a:solidFill>
              <a:sysClr val="windowText" lastClr="000000"/>
            </a:solidFill>
            <a:prstDash val="solid"/>
          </a:ln>
          <a:effectLst/>
        </p:spPr>
      </p:cxnSp>
      <p:cxnSp>
        <p:nvCxnSpPr>
          <p:cNvPr id="285" name="Straight Connector 284"/>
          <p:cNvCxnSpPr>
            <a:cxnSpLocks/>
          </p:cNvCxnSpPr>
          <p:nvPr/>
        </p:nvCxnSpPr>
        <p:spPr>
          <a:xfrm flipV="1">
            <a:off x="5140655" y="4692420"/>
            <a:ext cx="0" cy="277121"/>
          </a:xfrm>
          <a:prstGeom prst="line">
            <a:avLst/>
          </a:prstGeom>
          <a:noFill/>
          <a:ln w="28575" cap="flat" cmpd="sng" algn="ctr">
            <a:solidFill>
              <a:sysClr val="windowText" lastClr="000000"/>
            </a:solidFill>
            <a:prstDash val="solid"/>
          </a:ln>
          <a:effectLst/>
        </p:spPr>
      </p:cxnSp>
      <p:sp>
        <p:nvSpPr>
          <p:cNvPr id="287" name="Rectangle 286"/>
          <p:cNvSpPr/>
          <p:nvPr/>
        </p:nvSpPr>
        <p:spPr>
          <a:xfrm>
            <a:off x="4643974" y="5388010"/>
            <a:ext cx="3220155"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algn="ctr"/>
            <a:r>
              <a:rPr lang="en-US" sz="1600" kern="0" dirty="0">
                <a:solidFill>
                  <a:sysClr val="windowText" lastClr="000000"/>
                </a:solidFill>
                <a:latin typeface="Calibri"/>
              </a:rPr>
              <a:t>Intra-server networking fabric</a:t>
            </a:r>
          </a:p>
        </p:txBody>
      </p:sp>
      <p:sp>
        <p:nvSpPr>
          <p:cNvPr id="288" name="Rectangle 287"/>
          <p:cNvSpPr/>
          <p:nvPr/>
        </p:nvSpPr>
        <p:spPr>
          <a:xfrm>
            <a:off x="3721554" y="4958538"/>
            <a:ext cx="822960"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algn="ctr"/>
            <a:r>
              <a:rPr lang="en-US" sz="1200" kern="0" dirty="0">
                <a:solidFill>
                  <a:sysClr val="windowText" lastClr="000000"/>
                </a:solidFill>
                <a:cs typeface="Calibri" panose="020F0502020204030204" pitchFamily="34" charset="0"/>
              </a:rPr>
              <a:t>QSFP</a:t>
            </a:r>
          </a:p>
        </p:txBody>
      </p:sp>
      <p:sp>
        <p:nvSpPr>
          <p:cNvPr id="289" name="Rectangle 288"/>
          <p:cNvSpPr/>
          <p:nvPr/>
        </p:nvSpPr>
        <p:spPr>
          <a:xfrm>
            <a:off x="2704623" y="4329412"/>
            <a:ext cx="2852564" cy="474772"/>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DUA Underlay</a:t>
            </a:r>
          </a:p>
        </p:txBody>
      </p:sp>
      <p:sp>
        <p:nvSpPr>
          <p:cNvPr id="290" name="Rectangle 289"/>
          <p:cNvSpPr/>
          <p:nvPr/>
        </p:nvSpPr>
        <p:spPr>
          <a:xfrm>
            <a:off x="4736398" y="4958538"/>
            <a:ext cx="822960"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algn="ctr"/>
            <a:r>
              <a:rPr lang="en-US" sz="1200" kern="0" dirty="0">
                <a:solidFill>
                  <a:sysClr val="windowText" lastClr="000000"/>
                </a:solidFill>
                <a:cs typeface="Calibri" panose="020F0502020204030204" pitchFamily="34" charset="0"/>
              </a:rPr>
              <a:t>PCIe Gen3</a:t>
            </a:r>
          </a:p>
        </p:txBody>
      </p:sp>
      <p:sp>
        <p:nvSpPr>
          <p:cNvPr id="291" name="Rectangle 290"/>
          <p:cNvSpPr/>
          <p:nvPr/>
        </p:nvSpPr>
        <p:spPr>
          <a:xfrm>
            <a:off x="2706710" y="4958538"/>
            <a:ext cx="822960"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algn="ctr"/>
            <a:r>
              <a:rPr lang="en-US" sz="1200" kern="0">
                <a:solidFill>
                  <a:sysClr val="windowText" lastClr="000000"/>
                </a:solidFill>
                <a:cs typeface="Calibri" panose="020F0502020204030204" pitchFamily="34" charset="0"/>
              </a:rPr>
              <a:t>DDR</a:t>
            </a:r>
          </a:p>
        </p:txBody>
      </p:sp>
      <p:sp>
        <p:nvSpPr>
          <p:cNvPr id="294" name="TextBox 293"/>
          <p:cNvSpPr txBox="1"/>
          <p:nvPr/>
        </p:nvSpPr>
        <p:spPr>
          <a:xfrm>
            <a:off x="1032325" y="1310032"/>
            <a:ext cx="141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ea typeface="+mn-ea"/>
                <a:cs typeface="+mn-cs"/>
              </a:rPr>
              <a:t>Server</a:t>
            </a:r>
          </a:p>
        </p:txBody>
      </p:sp>
      <p:sp>
        <p:nvSpPr>
          <p:cNvPr id="296" name="TextBox 295"/>
          <p:cNvSpPr txBox="1"/>
          <p:nvPr/>
        </p:nvSpPr>
        <p:spPr>
          <a:xfrm>
            <a:off x="8232852" y="3891965"/>
            <a:ext cx="141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a:ea typeface="+mn-ea"/>
                <a:cs typeface="+mn-cs"/>
              </a:rPr>
              <a:t>Server</a:t>
            </a:r>
          </a:p>
        </p:txBody>
      </p:sp>
      <p:sp>
        <p:nvSpPr>
          <p:cNvPr id="301" name="Rectangle 300"/>
          <p:cNvSpPr/>
          <p:nvPr/>
        </p:nvSpPr>
        <p:spPr>
          <a:xfrm>
            <a:off x="6509961" y="3441259"/>
            <a:ext cx="1407246" cy="723964"/>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CPU Control Agent</a:t>
            </a:r>
          </a:p>
        </p:txBody>
      </p:sp>
      <p:cxnSp>
        <p:nvCxnSpPr>
          <p:cNvPr id="303" name="Elbow Connector 433"/>
          <p:cNvCxnSpPr>
            <a:cxnSpLocks/>
          </p:cNvCxnSpPr>
          <p:nvPr/>
        </p:nvCxnSpPr>
        <p:spPr>
          <a:xfrm rot="10800000" flipV="1">
            <a:off x="1578187" y="4128671"/>
            <a:ext cx="705441" cy="498874"/>
          </a:xfrm>
          <a:prstGeom prst="bentConnector2">
            <a:avLst/>
          </a:prstGeom>
          <a:noFill/>
          <a:ln w="28575" cap="flat" cmpd="sng" algn="ctr">
            <a:solidFill>
              <a:sysClr val="windowText" lastClr="000000"/>
            </a:solidFill>
            <a:prstDash val="solid"/>
          </a:ln>
          <a:effectLst/>
        </p:spPr>
      </p:cxnSp>
      <p:sp>
        <p:nvSpPr>
          <p:cNvPr id="304" name="Rectangle 303"/>
          <p:cNvSpPr/>
          <p:nvPr/>
        </p:nvSpPr>
        <p:spPr>
          <a:xfrm>
            <a:off x="2302172" y="1994902"/>
            <a:ext cx="833805" cy="2219466"/>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prstClr val="white"/>
                </a:solidFill>
                <a:effectLst/>
                <a:uLnTx/>
                <a:uFillTx/>
                <a:latin typeface="Calibri"/>
                <a:ea typeface="+mn-ea"/>
                <a:cs typeface="+mn-cs"/>
              </a:rPr>
              <a:t>DUA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a:solidFill>
                  <a:prstClr val="white"/>
                </a:solidFill>
                <a:latin typeface="Calibri"/>
              </a:rPr>
              <a:t>Overlay</a:t>
            </a:r>
            <a:endParaRPr kumimoji="0" lang="en-US" sz="1600" i="0" u="none" strike="noStrike" kern="0" cap="none" spc="0" normalizeH="0" baseline="0" noProof="0">
              <a:ln>
                <a:noFill/>
              </a:ln>
              <a:solidFill>
                <a:prstClr val="white"/>
              </a:solidFill>
              <a:effectLst/>
              <a:uLnTx/>
              <a:uFillTx/>
              <a:latin typeface="Calibri"/>
              <a:ea typeface="+mn-ea"/>
              <a:cs typeface="+mn-cs"/>
            </a:endParaRPr>
          </a:p>
        </p:txBody>
      </p:sp>
      <p:sp>
        <p:nvSpPr>
          <p:cNvPr id="305" name="Rectangle 304"/>
          <p:cNvSpPr/>
          <p:nvPr/>
        </p:nvSpPr>
        <p:spPr>
          <a:xfrm>
            <a:off x="1279113" y="4222660"/>
            <a:ext cx="662606" cy="687269"/>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FPGA Control Agent</a:t>
            </a:r>
          </a:p>
        </p:txBody>
      </p:sp>
      <p:sp>
        <p:nvSpPr>
          <p:cNvPr id="77" name="Rectangle 76">
            <a:extLst>
              <a:ext uri="{FF2B5EF4-FFF2-40B4-BE49-F238E27FC236}">
                <a16:creationId xmlns:a16="http://schemas.microsoft.com/office/drawing/2014/main" id="{FA561B9A-DC8B-44C9-8D05-E99221589F8F}"/>
              </a:ext>
            </a:extLst>
          </p:cNvPr>
          <p:cNvSpPr/>
          <p:nvPr/>
        </p:nvSpPr>
        <p:spPr>
          <a:xfrm>
            <a:off x="8260470" y="4541639"/>
            <a:ext cx="796124" cy="334222"/>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27C916F6-E9F4-428C-9CE7-B56966051D0C}"/>
              </a:ext>
            </a:extLst>
          </p:cNvPr>
          <p:cNvSpPr/>
          <p:nvPr/>
        </p:nvSpPr>
        <p:spPr>
          <a:xfrm>
            <a:off x="5895482" y="4897225"/>
            <a:ext cx="800386" cy="334222"/>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9" name="Rectangle 78">
            <a:extLst>
              <a:ext uri="{FF2B5EF4-FFF2-40B4-BE49-F238E27FC236}">
                <a16:creationId xmlns:a16="http://schemas.microsoft.com/office/drawing/2014/main" id="{B71AA3E9-5664-4F39-A77C-304B08423B89}"/>
              </a:ext>
            </a:extLst>
          </p:cNvPr>
          <p:cNvSpPr/>
          <p:nvPr/>
        </p:nvSpPr>
        <p:spPr>
          <a:xfrm>
            <a:off x="9326120" y="4537788"/>
            <a:ext cx="581540" cy="338759"/>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 name="Rectangle 79">
            <a:extLst>
              <a:ext uri="{FF2B5EF4-FFF2-40B4-BE49-F238E27FC236}">
                <a16:creationId xmlns:a16="http://schemas.microsoft.com/office/drawing/2014/main" id="{E0A57264-6F17-4092-BE8B-A01FEE795020}"/>
              </a:ext>
            </a:extLst>
          </p:cNvPr>
          <p:cNvSpPr/>
          <p:nvPr/>
        </p:nvSpPr>
        <p:spPr>
          <a:xfrm>
            <a:off x="6704526" y="5024041"/>
            <a:ext cx="255144" cy="207406"/>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8F73A0D6-4B6A-40C7-8A68-C67F1DF1EF5D}"/>
              </a:ext>
            </a:extLst>
          </p:cNvPr>
          <p:cNvSpPr/>
          <p:nvPr/>
        </p:nvSpPr>
        <p:spPr>
          <a:xfrm>
            <a:off x="9072002" y="4701981"/>
            <a:ext cx="159332" cy="174566"/>
          </a:xfrm>
          <a:prstGeom prst="rect">
            <a:avLst/>
          </a:prstGeom>
          <a:solidFill>
            <a:srgbClr val="FFC00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3" name="Rectangle 272"/>
          <p:cNvSpPr/>
          <p:nvPr/>
        </p:nvSpPr>
        <p:spPr>
          <a:xfrm>
            <a:off x="3443849" y="2814739"/>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a:ea typeface="+mn-ea"/>
                <a:cs typeface="+mn-cs"/>
              </a:rPr>
              <a:t>FPGA Host Stack</a:t>
            </a:r>
          </a:p>
        </p:txBody>
      </p:sp>
      <p:sp>
        <p:nvSpPr>
          <p:cNvPr id="274" name="Rectangle 273"/>
          <p:cNvSpPr/>
          <p:nvPr/>
        </p:nvSpPr>
        <p:spPr>
          <a:xfrm>
            <a:off x="3443849" y="3157369"/>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white"/>
                </a:solidFill>
                <a:effectLst/>
                <a:uLnTx/>
                <a:uFillTx/>
                <a:latin typeface="Calibri"/>
                <a:ea typeface="+mn-ea"/>
                <a:cs typeface="+mn-cs"/>
              </a:rPr>
              <a:t>NVMe</a:t>
            </a:r>
            <a:r>
              <a:rPr kumimoji="0" lang="en-US" sz="1200" b="0" i="0" u="none" strike="noStrike" kern="0" cap="none" spc="0" normalizeH="0" baseline="0" noProof="0">
                <a:ln>
                  <a:noFill/>
                </a:ln>
                <a:solidFill>
                  <a:prstClr val="white"/>
                </a:solidFill>
                <a:effectLst/>
                <a:uLnTx/>
                <a:uFillTx/>
                <a:latin typeface="Calibri"/>
                <a:ea typeface="+mn-ea"/>
                <a:cs typeface="+mn-cs"/>
              </a:rPr>
              <a:t> Stack</a:t>
            </a:r>
          </a:p>
        </p:txBody>
      </p:sp>
      <p:sp>
        <p:nvSpPr>
          <p:cNvPr id="275" name="Rectangle 274"/>
          <p:cNvSpPr/>
          <p:nvPr/>
        </p:nvSpPr>
        <p:spPr>
          <a:xfrm>
            <a:off x="3443849" y="3839801"/>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LTL</a:t>
            </a:r>
          </a:p>
        </p:txBody>
      </p:sp>
      <p:sp>
        <p:nvSpPr>
          <p:cNvPr id="276" name="Rectangle 275"/>
          <p:cNvSpPr/>
          <p:nvPr/>
        </p:nvSpPr>
        <p:spPr>
          <a:xfrm>
            <a:off x="3443848" y="3497171"/>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FPGA Connect</a:t>
            </a:r>
          </a:p>
        </p:txBody>
      </p:sp>
      <p:sp>
        <p:nvSpPr>
          <p:cNvPr id="279" name="Rectangle 278"/>
          <p:cNvSpPr/>
          <p:nvPr/>
        </p:nvSpPr>
        <p:spPr>
          <a:xfrm>
            <a:off x="3443849" y="2472109"/>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Host DMA</a:t>
            </a:r>
          </a:p>
        </p:txBody>
      </p:sp>
      <p:sp>
        <p:nvSpPr>
          <p:cNvPr id="280" name="Rectangle 279"/>
          <p:cNvSpPr/>
          <p:nvPr/>
        </p:nvSpPr>
        <p:spPr>
          <a:xfrm>
            <a:off x="3443849" y="2129479"/>
            <a:ext cx="1097280" cy="274320"/>
          </a:xfrm>
          <a:prstGeom prst="rect">
            <a:avLst/>
          </a:prstGeom>
          <a:solidFill>
            <a:schemeClr val="accent5"/>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DDR Controller</a:t>
            </a:r>
          </a:p>
        </p:txBody>
      </p:sp>
      <p:sp>
        <p:nvSpPr>
          <p:cNvPr id="21" name="Title 20">
            <a:extLst>
              <a:ext uri="{FF2B5EF4-FFF2-40B4-BE49-F238E27FC236}">
                <a16:creationId xmlns:a16="http://schemas.microsoft.com/office/drawing/2014/main" id="{C8061447-66EC-4461-925E-E33189719979}"/>
              </a:ext>
            </a:extLst>
          </p:cNvPr>
          <p:cNvSpPr>
            <a:spLocks noGrp="1"/>
          </p:cNvSpPr>
          <p:nvPr>
            <p:ph type="title"/>
          </p:nvPr>
        </p:nvSpPr>
        <p:spPr>
          <a:xfrm>
            <a:off x="609600" y="226827"/>
            <a:ext cx="10972800" cy="1143000"/>
          </a:xfrm>
        </p:spPr>
        <p:txBody>
          <a:bodyPr/>
          <a:lstStyle/>
          <a:p>
            <a:r>
              <a:rPr lang="en-US"/>
              <a:t>System Architecture</a:t>
            </a:r>
          </a:p>
        </p:txBody>
      </p:sp>
      <p:sp>
        <p:nvSpPr>
          <p:cNvPr id="95" name="TextBox 94">
            <a:extLst>
              <a:ext uri="{FF2B5EF4-FFF2-40B4-BE49-F238E27FC236}">
                <a16:creationId xmlns:a16="http://schemas.microsoft.com/office/drawing/2014/main" id="{AC5EB1EC-57B4-494F-9D73-63AC0CB4CC42}"/>
              </a:ext>
            </a:extLst>
          </p:cNvPr>
          <p:cNvSpPr txBox="1"/>
          <p:nvPr/>
        </p:nvSpPr>
        <p:spPr>
          <a:xfrm>
            <a:off x="3400612" y="1771117"/>
            <a:ext cx="222828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latin typeface="Calibri"/>
                <a:ea typeface="+mn-ea"/>
                <a:cs typeface="+mn-cs"/>
              </a:rPr>
              <a:t>DUA Data Plane</a:t>
            </a:r>
          </a:p>
        </p:txBody>
      </p:sp>
      <p:cxnSp>
        <p:nvCxnSpPr>
          <p:cNvPr id="76" name="Straight Connector 75">
            <a:extLst>
              <a:ext uri="{FF2B5EF4-FFF2-40B4-BE49-F238E27FC236}">
                <a16:creationId xmlns:a16="http://schemas.microsoft.com/office/drawing/2014/main" id="{4DD729EE-CDF8-4E58-B5E5-AE745612C9DF}"/>
              </a:ext>
            </a:extLst>
          </p:cNvPr>
          <p:cNvCxnSpPr>
            <a:cxnSpLocks/>
          </p:cNvCxnSpPr>
          <p:nvPr/>
        </p:nvCxnSpPr>
        <p:spPr>
          <a:xfrm>
            <a:off x="9588672" y="2734383"/>
            <a:ext cx="191820" cy="1803214"/>
          </a:xfrm>
          <a:prstGeom prst="line">
            <a:avLst/>
          </a:prstGeom>
          <a:noFill/>
          <a:ln w="38100" cap="flat" cmpd="sng" algn="ctr">
            <a:solidFill>
              <a:srgbClr val="C00000"/>
            </a:solidFill>
            <a:prstDash val="dashDot"/>
          </a:ln>
          <a:effectLst/>
        </p:spPr>
      </p:cxnSp>
      <p:cxnSp>
        <p:nvCxnSpPr>
          <p:cNvPr id="83" name="Straight Connector 82">
            <a:extLst>
              <a:ext uri="{FF2B5EF4-FFF2-40B4-BE49-F238E27FC236}">
                <a16:creationId xmlns:a16="http://schemas.microsoft.com/office/drawing/2014/main" id="{F04A1748-5E6E-4061-8A15-3EF563B0A49D}"/>
              </a:ext>
            </a:extLst>
          </p:cNvPr>
          <p:cNvCxnSpPr>
            <a:cxnSpLocks/>
          </p:cNvCxnSpPr>
          <p:nvPr/>
        </p:nvCxnSpPr>
        <p:spPr>
          <a:xfrm flipV="1">
            <a:off x="6832098" y="2719094"/>
            <a:ext cx="2230376" cy="2304947"/>
          </a:xfrm>
          <a:prstGeom prst="line">
            <a:avLst/>
          </a:prstGeom>
          <a:noFill/>
          <a:ln w="38100" cap="flat" cmpd="sng" algn="ctr">
            <a:solidFill>
              <a:srgbClr val="C00000"/>
            </a:solidFill>
            <a:prstDash val="dashDot"/>
          </a:ln>
          <a:effectLst/>
        </p:spPr>
      </p:cxnSp>
      <p:cxnSp>
        <p:nvCxnSpPr>
          <p:cNvPr id="84" name="Straight Connector 83">
            <a:extLst>
              <a:ext uri="{FF2B5EF4-FFF2-40B4-BE49-F238E27FC236}">
                <a16:creationId xmlns:a16="http://schemas.microsoft.com/office/drawing/2014/main" id="{899F81D3-03E5-4628-B4D1-AC219049FE25}"/>
              </a:ext>
            </a:extLst>
          </p:cNvPr>
          <p:cNvCxnSpPr>
            <a:cxnSpLocks/>
          </p:cNvCxnSpPr>
          <p:nvPr/>
        </p:nvCxnSpPr>
        <p:spPr>
          <a:xfrm flipV="1">
            <a:off x="9091116" y="2719094"/>
            <a:ext cx="187404" cy="1982887"/>
          </a:xfrm>
          <a:prstGeom prst="line">
            <a:avLst/>
          </a:prstGeom>
          <a:noFill/>
          <a:ln w="38100" cap="flat" cmpd="sng" algn="ctr">
            <a:solidFill>
              <a:srgbClr val="C00000"/>
            </a:solidFill>
            <a:prstDash val="dashDot"/>
          </a:ln>
          <a:effectLst/>
        </p:spPr>
      </p:cxnSp>
      <p:sp>
        <p:nvSpPr>
          <p:cNvPr id="85" name="Rectangle 84">
            <a:extLst>
              <a:ext uri="{FF2B5EF4-FFF2-40B4-BE49-F238E27FC236}">
                <a16:creationId xmlns:a16="http://schemas.microsoft.com/office/drawing/2014/main" id="{A4ADBFDD-9542-47AE-AC63-F1096CA18898}"/>
              </a:ext>
            </a:extLst>
          </p:cNvPr>
          <p:cNvSpPr/>
          <p:nvPr/>
        </p:nvSpPr>
        <p:spPr>
          <a:xfrm>
            <a:off x="8157688" y="1739390"/>
            <a:ext cx="1809572" cy="978960"/>
          </a:xfrm>
          <a:prstGeom prst="rect">
            <a:avLst/>
          </a:prstGeom>
          <a:solidFill>
            <a:srgbClr val="FFC000"/>
          </a:solidFill>
          <a:ln w="25400" cap="flat" cmpd="sng" algn="ctr">
            <a:solidFill>
              <a:srgbClr val="C00000"/>
            </a:solidFill>
            <a:prstDash val="dash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ysClr val="windowText" lastClr="000000"/>
                </a:solidFill>
                <a:effectLst/>
                <a:uLnTx/>
                <a:uFillTx/>
                <a:latin typeface="Calibri"/>
                <a:ea typeface="+mn-ea"/>
                <a:cs typeface="+mn-cs"/>
              </a:rPr>
              <a:t>DUA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ysClr val="windowText" lastClr="000000"/>
                </a:solidFill>
                <a:effectLst/>
                <a:uLnTx/>
                <a:uFillTx/>
                <a:latin typeface="Calibri"/>
                <a:ea typeface="+mn-ea"/>
                <a:cs typeface="+mn-cs"/>
              </a:rPr>
              <a:t>control plane</a:t>
            </a:r>
          </a:p>
        </p:txBody>
      </p:sp>
      <p:cxnSp>
        <p:nvCxnSpPr>
          <p:cNvPr id="86" name="Straight Connector 85">
            <a:extLst>
              <a:ext uri="{FF2B5EF4-FFF2-40B4-BE49-F238E27FC236}">
                <a16:creationId xmlns:a16="http://schemas.microsoft.com/office/drawing/2014/main" id="{61F9BA94-C98B-4264-9DC4-F5ACE75CEE96}"/>
              </a:ext>
            </a:extLst>
          </p:cNvPr>
          <p:cNvCxnSpPr>
            <a:cxnSpLocks/>
          </p:cNvCxnSpPr>
          <p:nvPr/>
        </p:nvCxnSpPr>
        <p:spPr>
          <a:xfrm flipV="1">
            <a:off x="7213584" y="2718351"/>
            <a:ext cx="1105604" cy="722164"/>
          </a:xfrm>
          <a:prstGeom prst="line">
            <a:avLst/>
          </a:prstGeom>
          <a:noFill/>
          <a:ln w="38100" cap="flat" cmpd="sng" algn="ctr">
            <a:solidFill>
              <a:srgbClr val="C00000"/>
            </a:solidFill>
            <a:prstDash val="dashDot"/>
          </a:ln>
          <a:effectLst/>
        </p:spPr>
      </p:cxnSp>
      <p:cxnSp>
        <p:nvCxnSpPr>
          <p:cNvPr id="87" name="Straight Connector 86">
            <a:extLst>
              <a:ext uri="{FF2B5EF4-FFF2-40B4-BE49-F238E27FC236}">
                <a16:creationId xmlns:a16="http://schemas.microsoft.com/office/drawing/2014/main" id="{17831AB1-12A9-41F7-AE57-A3D883B1BAB6}"/>
              </a:ext>
            </a:extLst>
          </p:cNvPr>
          <p:cNvCxnSpPr>
            <a:cxnSpLocks/>
            <a:endCxn id="85" idx="1"/>
          </p:cNvCxnSpPr>
          <p:nvPr/>
        </p:nvCxnSpPr>
        <p:spPr>
          <a:xfrm flipV="1">
            <a:off x="1941719" y="2228870"/>
            <a:ext cx="6215969" cy="2100542"/>
          </a:xfrm>
          <a:prstGeom prst="line">
            <a:avLst/>
          </a:prstGeom>
          <a:noFill/>
          <a:ln w="38100" cap="flat" cmpd="sng" algn="ctr">
            <a:solidFill>
              <a:srgbClr val="C00000"/>
            </a:solidFill>
            <a:prstDash val="dashDot"/>
          </a:ln>
          <a:effectLst/>
        </p:spPr>
      </p:cxnSp>
      <p:sp>
        <p:nvSpPr>
          <p:cNvPr id="2" name="Slide Number Placeholder 1">
            <a:extLst>
              <a:ext uri="{FF2B5EF4-FFF2-40B4-BE49-F238E27FC236}">
                <a16:creationId xmlns:a16="http://schemas.microsoft.com/office/drawing/2014/main" id="{59F2D1C2-DDB5-4AB7-A02D-BA3A48E18C89}"/>
              </a:ext>
            </a:extLst>
          </p:cNvPr>
          <p:cNvSpPr>
            <a:spLocks noGrp="1"/>
          </p:cNvSpPr>
          <p:nvPr>
            <p:ph type="sldNum" sz="quarter" idx="12"/>
          </p:nvPr>
        </p:nvSpPr>
        <p:spPr/>
        <p:txBody>
          <a:bodyPr/>
          <a:lstStyle/>
          <a:p>
            <a:fld id="{5BAE39EB-E0A3-463A-9068-EBA37F6442B3}" type="slidenum">
              <a:rPr lang="en-US" smtClean="0"/>
              <a:t>15</a:t>
            </a:fld>
            <a:endParaRPr lang="en-US"/>
          </a:p>
        </p:txBody>
      </p:sp>
      <p:sp>
        <p:nvSpPr>
          <p:cNvPr id="3" name="Date Placeholder 2">
            <a:extLst>
              <a:ext uri="{FF2B5EF4-FFF2-40B4-BE49-F238E27FC236}">
                <a16:creationId xmlns:a16="http://schemas.microsoft.com/office/drawing/2014/main" id="{B9CEEC65-A609-4BAA-BB94-21A29F0C3A33}"/>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942359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DUA Control Plane</a:t>
            </a:r>
          </a:p>
        </p:txBody>
      </p:sp>
      <p:sp>
        <p:nvSpPr>
          <p:cNvPr id="3" name="Content Placeholder 2"/>
          <p:cNvSpPr>
            <a:spLocks noGrp="1"/>
          </p:cNvSpPr>
          <p:nvPr>
            <p:ph idx="1"/>
          </p:nvPr>
        </p:nvSpPr>
        <p:spPr>
          <a:xfrm>
            <a:off x="609601" y="1600201"/>
            <a:ext cx="5135417" cy="4525963"/>
          </a:xfrm>
        </p:spPr>
        <p:txBody>
          <a:bodyPr>
            <a:normAutofit/>
          </a:bodyPr>
          <a:lstStyle/>
          <a:p>
            <a:r>
              <a:rPr lang="en-US"/>
              <a:t>Challenge: large-scale resource and routing info dissemination</a:t>
            </a:r>
          </a:p>
          <a:p>
            <a:pPr lvl="1"/>
            <a:r>
              <a:rPr lang="en-US"/>
              <a:t>Limited h/w resource</a:t>
            </a:r>
          </a:p>
          <a:p>
            <a:r>
              <a:rPr lang="en-US"/>
              <a:t>DUA solution</a:t>
            </a:r>
          </a:p>
          <a:p>
            <a:pPr lvl="1"/>
            <a:r>
              <a:rPr lang="en-US" altLang="zh-CN"/>
              <a:t>Hierarchical addressing</a:t>
            </a:r>
          </a:p>
          <a:p>
            <a:pPr lvl="1"/>
            <a:r>
              <a:rPr lang="en-US" altLang="zh-CN"/>
              <a:t>Hierarchical routing</a:t>
            </a:r>
          </a:p>
          <a:p>
            <a:pPr lvl="1"/>
            <a:r>
              <a:rPr lang="en-US" altLang="zh-CN"/>
              <a:t>Leverage existing infrastructure</a:t>
            </a:r>
          </a:p>
          <a:p>
            <a:r>
              <a:rPr lang="en-US"/>
              <a:t>Fully distributed and lightweight</a:t>
            </a:r>
          </a:p>
          <a:p>
            <a:pPr lvl="1"/>
            <a:r>
              <a:rPr lang="en-US" b="1">
                <a:solidFill>
                  <a:schemeClr val="accent1"/>
                </a:solidFill>
              </a:rPr>
              <a:t>Need no global synchronization</a:t>
            </a:r>
            <a:endParaRPr lang="en-US">
              <a:solidFill>
                <a:schemeClr val="accent1"/>
              </a:solidFill>
            </a:endParaRPr>
          </a:p>
        </p:txBody>
      </p:sp>
      <p:sp>
        <p:nvSpPr>
          <p:cNvPr id="5" name="TextBox 4">
            <a:extLst>
              <a:ext uri="{FF2B5EF4-FFF2-40B4-BE49-F238E27FC236}">
                <a16:creationId xmlns:a16="http://schemas.microsoft.com/office/drawing/2014/main" id="{CE44B603-B349-4DF5-9424-86E0E60EDD6A}"/>
              </a:ext>
            </a:extLst>
          </p:cNvPr>
          <p:cNvSpPr txBox="1"/>
          <p:nvPr/>
        </p:nvSpPr>
        <p:spPr>
          <a:xfrm>
            <a:off x="7745421" y="3165603"/>
            <a:ext cx="2534652" cy="461665"/>
          </a:xfrm>
          <a:prstGeom prst="rect">
            <a:avLst/>
          </a:prstGeom>
          <a:noFill/>
        </p:spPr>
        <p:txBody>
          <a:bodyPr wrap="square" rtlCol="0">
            <a:spAutoFit/>
          </a:bodyPr>
          <a:lstStyle/>
          <a:p>
            <a:pPr algn="ctr"/>
            <a:r>
              <a:rPr lang="en-US" altLang="zh-CN" sz="2400"/>
              <a:t>Resource table</a:t>
            </a:r>
            <a:endParaRPr lang="zh-CN" altLang="en-US" sz="2400"/>
          </a:p>
        </p:txBody>
      </p:sp>
      <p:sp>
        <p:nvSpPr>
          <p:cNvPr id="11" name="TextBox 10">
            <a:extLst>
              <a:ext uri="{FF2B5EF4-FFF2-40B4-BE49-F238E27FC236}">
                <a16:creationId xmlns:a16="http://schemas.microsoft.com/office/drawing/2014/main" id="{CC8014E5-6856-4786-8451-DB95EA634E02}"/>
              </a:ext>
            </a:extLst>
          </p:cNvPr>
          <p:cNvSpPr txBox="1"/>
          <p:nvPr/>
        </p:nvSpPr>
        <p:spPr>
          <a:xfrm>
            <a:off x="7476361" y="5714344"/>
            <a:ext cx="3522288" cy="461665"/>
          </a:xfrm>
          <a:prstGeom prst="rect">
            <a:avLst/>
          </a:prstGeom>
          <a:noFill/>
        </p:spPr>
        <p:txBody>
          <a:bodyPr wrap="square" rtlCol="0">
            <a:spAutoFit/>
          </a:bodyPr>
          <a:lstStyle/>
          <a:p>
            <a:r>
              <a:rPr lang="en-US" altLang="zh-CN" sz="2400"/>
              <a:t>Interconnection table</a:t>
            </a:r>
            <a:endParaRPr lang="zh-CN" altLang="en-US" sz="2400"/>
          </a:p>
        </p:txBody>
      </p:sp>
      <p:pic>
        <p:nvPicPr>
          <p:cNvPr id="6" name="Picture 5">
            <a:extLst>
              <a:ext uri="{FF2B5EF4-FFF2-40B4-BE49-F238E27FC236}">
                <a16:creationId xmlns:a16="http://schemas.microsoft.com/office/drawing/2014/main" id="{B26324F1-C60C-4066-A1E0-3F5D03F75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991" y="3824510"/>
            <a:ext cx="5652327" cy="1942835"/>
          </a:xfrm>
          <a:prstGeom prst="rect">
            <a:avLst/>
          </a:prstGeom>
        </p:spPr>
      </p:pic>
      <p:pic>
        <p:nvPicPr>
          <p:cNvPr id="12" name="Picture 11">
            <a:extLst>
              <a:ext uri="{FF2B5EF4-FFF2-40B4-BE49-F238E27FC236}">
                <a16:creationId xmlns:a16="http://schemas.microsoft.com/office/drawing/2014/main" id="{DCA42272-28BE-44FD-AF91-F94638A12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837" y="1296485"/>
            <a:ext cx="6438547" cy="1879900"/>
          </a:xfrm>
          <a:prstGeom prst="rect">
            <a:avLst/>
          </a:prstGeom>
        </p:spPr>
      </p:pic>
      <p:sp>
        <p:nvSpPr>
          <p:cNvPr id="4" name="Slide Number Placeholder 3">
            <a:extLst>
              <a:ext uri="{FF2B5EF4-FFF2-40B4-BE49-F238E27FC236}">
                <a16:creationId xmlns:a16="http://schemas.microsoft.com/office/drawing/2014/main" id="{193EB495-C1A8-4540-8871-C5FDFA730CAA}"/>
              </a:ext>
            </a:extLst>
          </p:cNvPr>
          <p:cNvSpPr>
            <a:spLocks noGrp="1"/>
          </p:cNvSpPr>
          <p:nvPr>
            <p:ph type="sldNum" sz="quarter" idx="12"/>
          </p:nvPr>
        </p:nvSpPr>
        <p:spPr/>
        <p:txBody>
          <a:bodyPr/>
          <a:lstStyle/>
          <a:p>
            <a:fld id="{5BAE39EB-E0A3-463A-9068-EBA37F6442B3}" type="slidenum">
              <a:rPr lang="en-US" smtClean="0"/>
              <a:t>16</a:t>
            </a:fld>
            <a:endParaRPr lang="en-US"/>
          </a:p>
        </p:txBody>
      </p:sp>
      <p:sp>
        <p:nvSpPr>
          <p:cNvPr id="7" name="Date Placeholder 6">
            <a:extLst>
              <a:ext uri="{FF2B5EF4-FFF2-40B4-BE49-F238E27FC236}">
                <a16:creationId xmlns:a16="http://schemas.microsoft.com/office/drawing/2014/main" id="{162192D9-F914-45F9-BEAA-B09AE1975B99}"/>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223545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DUA Data Plane</a:t>
            </a:r>
          </a:p>
        </p:txBody>
      </p:sp>
      <p:sp>
        <p:nvSpPr>
          <p:cNvPr id="3" name="Content Placeholder 2"/>
          <p:cNvSpPr>
            <a:spLocks noGrp="1"/>
          </p:cNvSpPr>
          <p:nvPr>
            <p:ph idx="1"/>
          </p:nvPr>
        </p:nvSpPr>
        <p:spPr>
          <a:xfrm>
            <a:off x="609599" y="1600201"/>
            <a:ext cx="6112027" cy="4525963"/>
          </a:xfrm>
        </p:spPr>
        <p:txBody>
          <a:bodyPr>
            <a:normAutofit/>
          </a:bodyPr>
          <a:lstStyle/>
          <a:p>
            <a:r>
              <a:rPr lang="en-US" dirty="0"/>
              <a:t>Overlay</a:t>
            </a:r>
          </a:p>
          <a:p>
            <a:pPr lvl="1"/>
            <a:r>
              <a:rPr lang="en-US" dirty="0"/>
              <a:t>Unified interface</a:t>
            </a:r>
          </a:p>
          <a:p>
            <a:pPr lvl="1"/>
            <a:r>
              <a:rPr lang="en-US" dirty="0"/>
              <a:t>Routing</a:t>
            </a:r>
          </a:p>
          <a:p>
            <a:r>
              <a:rPr lang="en-US" dirty="0"/>
              <a:t>Stacks</a:t>
            </a:r>
          </a:p>
          <a:p>
            <a:pPr lvl="1"/>
            <a:r>
              <a:rPr lang="en-US" dirty="0"/>
              <a:t>Leverage all the existing (or</a:t>
            </a:r>
            <a:br>
              <a:rPr lang="en-US" dirty="0"/>
            </a:br>
            <a:r>
              <a:rPr lang="en-US" dirty="0"/>
              <a:t>adopt future) stacks</a:t>
            </a:r>
          </a:p>
          <a:p>
            <a:r>
              <a:rPr lang="en-US" dirty="0"/>
              <a:t>Underlay</a:t>
            </a:r>
          </a:p>
          <a:p>
            <a:pPr lvl="1"/>
            <a:r>
              <a:rPr lang="en-US" dirty="0"/>
              <a:t>Efficient multiplexing</a:t>
            </a:r>
          </a:p>
          <a:p>
            <a:pPr lvl="1"/>
            <a:r>
              <a:rPr lang="en-US" dirty="0"/>
              <a:t>Security</a:t>
            </a:r>
          </a:p>
          <a:p>
            <a:pPr lvl="1"/>
            <a:endParaRPr lang="en-US" dirty="0"/>
          </a:p>
        </p:txBody>
      </p:sp>
      <p:grpSp>
        <p:nvGrpSpPr>
          <p:cNvPr id="45" name="Group 44">
            <a:extLst>
              <a:ext uri="{FF2B5EF4-FFF2-40B4-BE49-F238E27FC236}">
                <a16:creationId xmlns:a16="http://schemas.microsoft.com/office/drawing/2014/main" id="{0C34E63D-860A-4F15-93B4-BE10A7935E6C}"/>
              </a:ext>
            </a:extLst>
          </p:cNvPr>
          <p:cNvGrpSpPr/>
          <p:nvPr/>
        </p:nvGrpSpPr>
        <p:grpSpPr>
          <a:xfrm>
            <a:off x="6296293" y="1430048"/>
            <a:ext cx="5284915" cy="4927581"/>
            <a:chOff x="6296293" y="1430048"/>
            <a:chExt cx="5284915" cy="4927581"/>
          </a:xfrm>
        </p:grpSpPr>
        <p:sp>
          <p:nvSpPr>
            <p:cNvPr id="5" name="Rectangle 4"/>
            <p:cNvSpPr/>
            <p:nvPr/>
          </p:nvSpPr>
          <p:spPr>
            <a:xfrm>
              <a:off x="6330139" y="1468817"/>
              <a:ext cx="5251069" cy="4888812"/>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Rectangle 5"/>
            <p:cNvSpPr/>
            <p:nvPr/>
          </p:nvSpPr>
          <p:spPr>
            <a:xfrm>
              <a:off x="6422110" y="2636834"/>
              <a:ext cx="787732" cy="420703"/>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App</a:t>
              </a:r>
            </a:p>
          </p:txBody>
        </p:sp>
        <p:sp>
          <p:nvSpPr>
            <p:cNvPr id="7" name="Rectangle 6"/>
            <p:cNvSpPr/>
            <p:nvPr/>
          </p:nvSpPr>
          <p:spPr>
            <a:xfrm>
              <a:off x="7442198" y="1534551"/>
              <a:ext cx="3991156" cy="4318143"/>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 name="TextBox 7"/>
            <p:cNvSpPr txBox="1"/>
            <p:nvPr/>
          </p:nvSpPr>
          <p:spPr>
            <a:xfrm>
              <a:off x="6296293" y="1449917"/>
              <a:ext cx="1098849" cy="4015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solidFill>
                  <a:effectLst/>
                  <a:uLnTx/>
                  <a:uFillTx/>
                </a:rPr>
                <a:t>FPGA</a:t>
              </a:r>
            </a:p>
          </p:txBody>
        </p:sp>
        <p:sp>
          <p:nvSpPr>
            <p:cNvPr id="9" name="Rectangle 8"/>
            <p:cNvSpPr/>
            <p:nvPr/>
          </p:nvSpPr>
          <p:spPr>
            <a:xfrm>
              <a:off x="6422110" y="3240389"/>
              <a:ext cx="786179" cy="420703"/>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App</a:t>
              </a:r>
            </a:p>
          </p:txBody>
        </p:sp>
        <p:sp>
          <p:nvSpPr>
            <p:cNvPr id="10" name="Rectangle 9"/>
            <p:cNvSpPr/>
            <p:nvPr/>
          </p:nvSpPr>
          <p:spPr>
            <a:xfrm>
              <a:off x="6422110" y="3864195"/>
              <a:ext cx="786179" cy="420703"/>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App</a:t>
              </a:r>
            </a:p>
          </p:txBody>
        </p:sp>
        <p:sp>
          <p:nvSpPr>
            <p:cNvPr id="11" name="TextBox 10"/>
            <p:cNvSpPr txBox="1"/>
            <p:nvPr/>
          </p:nvSpPr>
          <p:spPr>
            <a:xfrm>
              <a:off x="7038642" y="1430048"/>
              <a:ext cx="3834063" cy="5847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prstClr val="black"/>
                  </a:solidFill>
                  <a:effectLst/>
                  <a:uLnTx/>
                  <a:uFillTx/>
                </a:rPr>
                <a:t>DUA data plane</a:t>
              </a:r>
            </a:p>
          </p:txBody>
        </p:sp>
        <p:cxnSp>
          <p:nvCxnSpPr>
            <p:cNvPr id="12" name="Straight Connector 11"/>
            <p:cNvCxnSpPr/>
            <p:nvPr/>
          </p:nvCxnSpPr>
          <p:spPr>
            <a:xfrm flipV="1">
              <a:off x="7209839" y="2812995"/>
              <a:ext cx="327967" cy="1"/>
            </a:xfrm>
            <a:prstGeom prst="line">
              <a:avLst/>
            </a:prstGeom>
            <a:noFill/>
            <a:ln w="28575" cap="flat" cmpd="sng" algn="ctr">
              <a:solidFill>
                <a:sysClr val="windowText" lastClr="000000"/>
              </a:solidFill>
              <a:prstDash val="solid"/>
            </a:ln>
            <a:effectLst/>
          </p:spPr>
        </p:cxnSp>
        <p:cxnSp>
          <p:nvCxnSpPr>
            <p:cNvPr id="13" name="Elbow Connector 20"/>
            <p:cNvCxnSpPr>
              <a:cxnSpLocks/>
            </p:cNvCxnSpPr>
            <p:nvPr/>
          </p:nvCxnSpPr>
          <p:spPr>
            <a:xfrm>
              <a:off x="9870622" y="3439477"/>
              <a:ext cx="932784" cy="2231602"/>
            </a:xfrm>
            <a:prstGeom prst="bentConnector2">
              <a:avLst/>
            </a:prstGeom>
            <a:noFill/>
            <a:ln w="28575" cap="flat" cmpd="sng" algn="ctr">
              <a:solidFill>
                <a:sysClr val="windowText" lastClr="000000"/>
              </a:solidFill>
              <a:prstDash val="solid"/>
            </a:ln>
            <a:effectLst/>
          </p:spPr>
        </p:cxnSp>
        <p:cxnSp>
          <p:nvCxnSpPr>
            <p:cNvPr id="14" name="Elbow Connector 96"/>
            <p:cNvCxnSpPr>
              <a:cxnSpLocks/>
            </p:cNvCxnSpPr>
            <p:nvPr/>
          </p:nvCxnSpPr>
          <p:spPr>
            <a:xfrm>
              <a:off x="9814178" y="3901209"/>
              <a:ext cx="784614" cy="1769870"/>
            </a:xfrm>
            <a:prstGeom prst="bentConnector2">
              <a:avLst/>
            </a:prstGeom>
            <a:noFill/>
            <a:ln w="28575" cap="flat" cmpd="sng" algn="ctr">
              <a:solidFill>
                <a:sysClr val="windowText" lastClr="000000"/>
              </a:solidFill>
              <a:prstDash val="solid"/>
            </a:ln>
            <a:effectLst/>
          </p:spPr>
        </p:cxnSp>
        <p:cxnSp>
          <p:nvCxnSpPr>
            <p:cNvPr id="15" name="Straight Connector 14"/>
            <p:cNvCxnSpPr/>
            <p:nvPr/>
          </p:nvCxnSpPr>
          <p:spPr>
            <a:xfrm flipV="1">
              <a:off x="7218317" y="3453797"/>
              <a:ext cx="327967" cy="1"/>
            </a:xfrm>
            <a:prstGeom prst="line">
              <a:avLst/>
            </a:prstGeom>
            <a:noFill/>
            <a:ln w="28575" cap="flat" cmpd="sng" algn="ctr">
              <a:solidFill>
                <a:sysClr val="windowText" lastClr="000000"/>
              </a:solidFill>
              <a:prstDash val="solid"/>
            </a:ln>
            <a:effectLst/>
          </p:spPr>
        </p:cxnSp>
        <p:cxnSp>
          <p:nvCxnSpPr>
            <p:cNvPr id="16" name="Straight Connector 15"/>
            <p:cNvCxnSpPr>
              <a:cxnSpLocks/>
            </p:cNvCxnSpPr>
            <p:nvPr/>
          </p:nvCxnSpPr>
          <p:spPr>
            <a:xfrm>
              <a:off x="8210552" y="2980712"/>
              <a:ext cx="479769" cy="0"/>
            </a:xfrm>
            <a:prstGeom prst="line">
              <a:avLst/>
            </a:prstGeom>
            <a:noFill/>
            <a:ln w="28575" cap="flat" cmpd="sng" algn="ctr">
              <a:solidFill>
                <a:sysClr val="windowText" lastClr="000000"/>
              </a:solidFill>
              <a:prstDash val="solid"/>
            </a:ln>
            <a:effectLst/>
          </p:spPr>
        </p:cxnSp>
        <p:cxnSp>
          <p:nvCxnSpPr>
            <p:cNvPr id="17" name="Straight Connector 16"/>
            <p:cNvCxnSpPr/>
            <p:nvPr/>
          </p:nvCxnSpPr>
          <p:spPr>
            <a:xfrm flipV="1">
              <a:off x="7209618" y="4074545"/>
              <a:ext cx="327967" cy="1"/>
            </a:xfrm>
            <a:prstGeom prst="line">
              <a:avLst/>
            </a:prstGeom>
            <a:noFill/>
            <a:ln w="28575" cap="flat" cmpd="sng" algn="ctr">
              <a:solidFill>
                <a:sysClr val="windowText" lastClr="000000"/>
              </a:solidFill>
              <a:prstDash val="solid"/>
            </a:ln>
            <a:effectLst/>
          </p:spPr>
        </p:cxnSp>
        <p:cxnSp>
          <p:nvCxnSpPr>
            <p:cNvPr id="18" name="Straight Connector 17"/>
            <p:cNvCxnSpPr/>
            <p:nvPr/>
          </p:nvCxnSpPr>
          <p:spPr>
            <a:xfrm>
              <a:off x="8349604" y="3904114"/>
              <a:ext cx="330161" cy="1"/>
            </a:xfrm>
            <a:prstGeom prst="line">
              <a:avLst/>
            </a:prstGeom>
            <a:noFill/>
            <a:ln w="28575" cap="flat" cmpd="sng" algn="ctr">
              <a:solidFill>
                <a:sysClr val="windowText" lastClr="000000"/>
              </a:solidFill>
              <a:prstDash val="solid"/>
            </a:ln>
            <a:effectLst/>
          </p:spPr>
        </p:cxnSp>
        <p:cxnSp>
          <p:nvCxnSpPr>
            <p:cNvPr id="19" name="Straight Connector 18"/>
            <p:cNvCxnSpPr/>
            <p:nvPr/>
          </p:nvCxnSpPr>
          <p:spPr>
            <a:xfrm>
              <a:off x="8354886" y="4361772"/>
              <a:ext cx="330161" cy="1"/>
            </a:xfrm>
            <a:prstGeom prst="line">
              <a:avLst/>
            </a:prstGeom>
            <a:noFill/>
            <a:ln w="28575" cap="flat" cmpd="sng" algn="ctr">
              <a:solidFill>
                <a:sysClr val="windowText" lastClr="000000"/>
              </a:solidFill>
              <a:prstDash val="solid"/>
            </a:ln>
            <a:effectLst/>
          </p:spPr>
        </p:cxnSp>
        <p:cxnSp>
          <p:nvCxnSpPr>
            <p:cNvPr id="20" name="Straight Connector 19"/>
            <p:cNvCxnSpPr/>
            <p:nvPr/>
          </p:nvCxnSpPr>
          <p:spPr>
            <a:xfrm>
              <a:off x="8341157" y="4809976"/>
              <a:ext cx="330161" cy="1"/>
            </a:xfrm>
            <a:prstGeom prst="line">
              <a:avLst/>
            </a:prstGeom>
            <a:noFill/>
            <a:ln w="28575" cap="flat" cmpd="sng" algn="ctr">
              <a:solidFill>
                <a:sysClr val="windowText" lastClr="000000"/>
              </a:solidFill>
              <a:prstDash val="solid"/>
            </a:ln>
            <a:effectLst/>
          </p:spPr>
        </p:cxnSp>
        <p:cxnSp>
          <p:nvCxnSpPr>
            <p:cNvPr id="21" name="Elbow Connector 433"/>
            <p:cNvCxnSpPr/>
            <p:nvPr/>
          </p:nvCxnSpPr>
          <p:spPr>
            <a:xfrm>
              <a:off x="9967624" y="4362941"/>
              <a:ext cx="420518" cy="1308137"/>
            </a:xfrm>
            <a:prstGeom prst="bentConnector2">
              <a:avLst/>
            </a:prstGeom>
            <a:noFill/>
            <a:ln w="28575" cap="flat" cmpd="sng" algn="ctr">
              <a:solidFill>
                <a:sysClr val="windowText" lastClr="000000"/>
              </a:solidFill>
              <a:prstDash val="solid"/>
            </a:ln>
            <a:effectLst/>
          </p:spPr>
        </p:cxnSp>
        <p:cxnSp>
          <p:nvCxnSpPr>
            <p:cNvPr id="22" name="Elbow Connector 433"/>
            <p:cNvCxnSpPr/>
            <p:nvPr/>
          </p:nvCxnSpPr>
          <p:spPr>
            <a:xfrm>
              <a:off x="9908371" y="4825752"/>
              <a:ext cx="270648" cy="856604"/>
            </a:xfrm>
            <a:prstGeom prst="bentConnector2">
              <a:avLst/>
            </a:prstGeom>
            <a:noFill/>
            <a:ln w="28575" cap="flat" cmpd="sng" algn="ctr">
              <a:solidFill>
                <a:sysClr val="windowText" lastClr="000000"/>
              </a:solidFill>
              <a:prstDash val="solid"/>
            </a:ln>
            <a:effectLst/>
          </p:spPr>
        </p:cxnSp>
        <p:sp>
          <p:nvSpPr>
            <p:cNvPr id="23" name="Rectangle 22"/>
            <p:cNvSpPr/>
            <p:nvPr/>
          </p:nvSpPr>
          <p:spPr>
            <a:xfrm>
              <a:off x="8671318" y="3272166"/>
              <a:ext cx="1312191" cy="334620"/>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white"/>
                  </a:solidFill>
                  <a:effectLst/>
                  <a:uLnTx/>
                  <a:uFillTx/>
                  <a:latin typeface="Calibri"/>
                  <a:ea typeface="+mn-ea"/>
                  <a:cs typeface="+mn-cs"/>
                </a:rPr>
                <a:t>FPGA Host stack</a:t>
              </a:r>
            </a:p>
          </p:txBody>
        </p:sp>
        <p:sp>
          <p:nvSpPr>
            <p:cNvPr id="24" name="Rectangle 23"/>
            <p:cNvSpPr/>
            <p:nvPr/>
          </p:nvSpPr>
          <p:spPr>
            <a:xfrm>
              <a:off x="8671318" y="3735812"/>
              <a:ext cx="1312191" cy="330793"/>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prstClr val="white"/>
                  </a:solidFill>
                  <a:effectLst/>
                  <a:uLnTx/>
                  <a:uFillTx/>
                  <a:latin typeface="Calibri"/>
                  <a:ea typeface="+mn-ea"/>
                  <a:cs typeface="+mn-cs"/>
                </a:rPr>
                <a:t>NVMe</a:t>
              </a:r>
              <a:r>
                <a:rPr kumimoji="0" lang="en-US" sz="1400" b="0" i="0" u="none" strike="noStrike" kern="0" cap="none" spc="0" normalizeH="0" baseline="0" noProof="0">
                  <a:ln>
                    <a:noFill/>
                  </a:ln>
                  <a:solidFill>
                    <a:prstClr val="white"/>
                  </a:solidFill>
                  <a:effectLst/>
                  <a:uLnTx/>
                  <a:uFillTx/>
                  <a:latin typeface="Calibri"/>
                  <a:ea typeface="+mn-ea"/>
                  <a:cs typeface="+mn-cs"/>
                </a:rPr>
                <a:t> Stack</a:t>
              </a:r>
            </a:p>
          </p:txBody>
        </p:sp>
        <p:sp>
          <p:nvSpPr>
            <p:cNvPr id="25" name="Rectangle 24"/>
            <p:cNvSpPr/>
            <p:nvPr/>
          </p:nvSpPr>
          <p:spPr>
            <a:xfrm>
              <a:off x="8671318" y="4659276"/>
              <a:ext cx="1308650" cy="332950"/>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a:ea typeface="+mn-ea"/>
                  <a:cs typeface="+mn-cs"/>
                </a:rPr>
                <a:t>LTL</a:t>
              </a:r>
            </a:p>
          </p:txBody>
        </p:sp>
        <p:sp>
          <p:nvSpPr>
            <p:cNvPr id="26" name="Rectangle 25"/>
            <p:cNvSpPr/>
            <p:nvPr/>
          </p:nvSpPr>
          <p:spPr>
            <a:xfrm>
              <a:off x="8671317" y="4195630"/>
              <a:ext cx="1320498" cy="334620"/>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a:ea typeface="+mn-ea"/>
                  <a:cs typeface="+mn-cs"/>
                </a:rPr>
                <a:t>FPGA Connect</a:t>
              </a:r>
            </a:p>
          </p:txBody>
        </p:sp>
        <p:cxnSp>
          <p:nvCxnSpPr>
            <p:cNvPr id="27" name="Straight Connector 26"/>
            <p:cNvCxnSpPr>
              <a:cxnSpLocks/>
            </p:cNvCxnSpPr>
            <p:nvPr/>
          </p:nvCxnSpPr>
          <p:spPr>
            <a:xfrm>
              <a:off x="8341157" y="2512186"/>
              <a:ext cx="322811" cy="0"/>
            </a:xfrm>
            <a:prstGeom prst="line">
              <a:avLst/>
            </a:prstGeom>
            <a:noFill/>
            <a:ln w="28575" cap="flat" cmpd="sng" algn="ctr">
              <a:solidFill>
                <a:sysClr val="windowText" lastClr="000000"/>
              </a:solidFill>
              <a:prstDash val="solid"/>
            </a:ln>
            <a:effectLst/>
          </p:spPr>
        </p:cxnSp>
        <p:cxnSp>
          <p:nvCxnSpPr>
            <p:cNvPr id="28" name="Straight Connector 27"/>
            <p:cNvCxnSpPr>
              <a:cxnSpLocks/>
            </p:cNvCxnSpPr>
            <p:nvPr/>
          </p:nvCxnSpPr>
          <p:spPr>
            <a:xfrm>
              <a:off x="7944835" y="3447015"/>
              <a:ext cx="729839" cy="0"/>
            </a:xfrm>
            <a:prstGeom prst="line">
              <a:avLst/>
            </a:prstGeom>
            <a:noFill/>
            <a:ln w="28575" cap="flat" cmpd="sng" algn="ctr">
              <a:solidFill>
                <a:sysClr val="windowText" lastClr="000000"/>
              </a:solidFill>
              <a:prstDash val="solid"/>
            </a:ln>
            <a:effectLst/>
          </p:spPr>
        </p:cxnSp>
        <p:sp>
          <p:nvSpPr>
            <p:cNvPr id="29" name="Rectangle 28"/>
            <p:cNvSpPr/>
            <p:nvPr/>
          </p:nvSpPr>
          <p:spPr>
            <a:xfrm>
              <a:off x="8671318" y="2808521"/>
              <a:ext cx="1312191" cy="334620"/>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a:ea typeface="+mn-ea"/>
                  <a:cs typeface="+mn-cs"/>
                </a:rPr>
                <a:t>Host DMA</a:t>
              </a:r>
            </a:p>
          </p:txBody>
        </p:sp>
        <p:sp>
          <p:nvSpPr>
            <p:cNvPr id="30" name="Rectangle 29"/>
            <p:cNvSpPr/>
            <p:nvPr/>
          </p:nvSpPr>
          <p:spPr>
            <a:xfrm>
              <a:off x="8671318" y="2344875"/>
              <a:ext cx="1312190" cy="334620"/>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a:ea typeface="+mn-ea"/>
                  <a:cs typeface="+mn-cs"/>
                </a:rPr>
                <a:t>DDR Access</a:t>
              </a:r>
            </a:p>
          </p:txBody>
        </p:sp>
        <p:cxnSp>
          <p:nvCxnSpPr>
            <p:cNvPr id="31" name="Elbow Connector 96"/>
            <p:cNvCxnSpPr>
              <a:cxnSpLocks/>
            </p:cNvCxnSpPr>
            <p:nvPr/>
          </p:nvCxnSpPr>
          <p:spPr>
            <a:xfrm>
              <a:off x="9983508" y="2512186"/>
              <a:ext cx="1235162" cy="3158893"/>
            </a:xfrm>
            <a:prstGeom prst="bentConnector2">
              <a:avLst/>
            </a:prstGeom>
            <a:noFill/>
            <a:ln w="28575" cap="flat" cmpd="sng" algn="ctr">
              <a:solidFill>
                <a:sysClr val="windowText" lastClr="000000"/>
              </a:solidFill>
              <a:prstDash val="solid"/>
            </a:ln>
            <a:effectLst/>
          </p:spPr>
        </p:cxnSp>
        <p:cxnSp>
          <p:nvCxnSpPr>
            <p:cNvPr id="32" name="Elbow Connector 96"/>
            <p:cNvCxnSpPr>
              <a:cxnSpLocks/>
            </p:cNvCxnSpPr>
            <p:nvPr/>
          </p:nvCxnSpPr>
          <p:spPr>
            <a:xfrm>
              <a:off x="9983509" y="2975831"/>
              <a:ext cx="1033576" cy="2695247"/>
            </a:xfrm>
            <a:prstGeom prst="bentConnector2">
              <a:avLst/>
            </a:prstGeom>
            <a:noFill/>
            <a:ln w="28575" cap="flat" cmpd="sng" algn="ctr">
              <a:solidFill>
                <a:sysClr val="windowText" lastClr="000000"/>
              </a:solidFill>
              <a:prstDash val="solid"/>
            </a:ln>
            <a:effectLst/>
          </p:spPr>
        </p:cxnSp>
        <p:cxnSp>
          <p:nvCxnSpPr>
            <p:cNvPr id="33" name="Straight Connector 32"/>
            <p:cNvCxnSpPr/>
            <p:nvPr/>
          </p:nvCxnSpPr>
          <p:spPr>
            <a:xfrm flipH="1" flipV="1">
              <a:off x="9428222" y="5762133"/>
              <a:ext cx="378" cy="163604"/>
            </a:xfrm>
            <a:prstGeom prst="line">
              <a:avLst/>
            </a:prstGeom>
            <a:noFill/>
            <a:ln w="28575" cap="flat" cmpd="sng" algn="ctr">
              <a:solidFill>
                <a:sysClr val="windowText" lastClr="000000"/>
              </a:solidFill>
              <a:prstDash val="solid"/>
            </a:ln>
            <a:effectLst/>
          </p:spPr>
        </p:cxnSp>
        <p:cxnSp>
          <p:nvCxnSpPr>
            <p:cNvPr id="34" name="Straight Connector 33"/>
            <p:cNvCxnSpPr/>
            <p:nvPr/>
          </p:nvCxnSpPr>
          <p:spPr>
            <a:xfrm flipH="1" flipV="1">
              <a:off x="8094112" y="5762821"/>
              <a:ext cx="378" cy="163604"/>
            </a:xfrm>
            <a:prstGeom prst="line">
              <a:avLst/>
            </a:prstGeom>
            <a:noFill/>
            <a:ln w="28575" cap="flat" cmpd="sng" algn="ctr">
              <a:solidFill>
                <a:sysClr val="windowText" lastClr="000000"/>
              </a:solidFill>
              <a:prstDash val="solid"/>
            </a:ln>
            <a:effectLst/>
          </p:spPr>
        </p:cxnSp>
        <p:cxnSp>
          <p:nvCxnSpPr>
            <p:cNvPr id="35" name="Straight Connector 34"/>
            <p:cNvCxnSpPr/>
            <p:nvPr/>
          </p:nvCxnSpPr>
          <p:spPr>
            <a:xfrm flipH="1" flipV="1">
              <a:off x="10768125" y="5767054"/>
              <a:ext cx="378" cy="163604"/>
            </a:xfrm>
            <a:prstGeom prst="line">
              <a:avLst/>
            </a:prstGeom>
            <a:noFill/>
            <a:ln w="28575" cap="flat" cmpd="sng" algn="ctr">
              <a:solidFill>
                <a:sysClr val="windowText" lastClr="000000"/>
              </a:solidFill>
              <a:prstDash val="solid"/>
            </a:ln>
            <a:effectLst/>
          </p:spPr>
        </p:cxnSp>
        <p:sp>
          <p:nvSpPr>
            <p:cNvPr id="37" name="Rectangle 36"/>
            <p:cNvSpPr/>
            <p:nvPr/>
          </p:nvSpPr>
          <p:spPr>
            <a:xfrm>
              <a:off x="8891413" y="5918428"/>
              <a:ext cx="1088556" cy="33362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38" name="Rectangle 37"/>
            <p:cNvSpPr/>
            <p:nvPr/>
          </p:nvSpPr>
          <p:spPr>
            <a:xfrm>
              <a:off x="7546285" y="5416359"/>
              <a:ext cx="3773178" cy="333629"/>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DUA underlay</a:t>
              </a:r>
            </a:p>
          </p:txBody>
        </p:sp>
        <p:sp>
          <p:nvSpPr>
            <p:cNvPr id="39" name="Rectangle 38"/>
            <p:cNvSpPr/>
            <p:nvPr/>
          </p:nvSpPr>
          <p:spPr>
            <a:xfrm>
              <a:off x="10233779" y="5918428"/>
              <a:ext cx="1088556" cy="33362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6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40" name="Rectangle 39"/>
            <p:cNvSpPr/>
            <p:nvPr/>
          </p:nvSpPr>
          <p:spPr>
            <a:xfrm>
              <a:off x="7549046" y="5918428"/>
              <a:ext cx="1088556" cy="33362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44" name="Rectangle 43"/>
            <p:cNvSpPr/>
            <p:nvPr/>
          </p:nvSpPr>
          <p:spPr>
            <a:xfrm>
              <a:off x="7537807" y="2086690"/>
              <a:ext cx="869786" cy="3126909"/>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DUA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overlay</a:t>
              </a:r>
            </a:p>
          </p:txBody>
        </p:sp>
      </p:grpSp>
      <p:sp>
        <p:nvSpPr>
          <p:cNvPr id="48" name="Slide Number Placeholder 47"/>
          <p:cNvSpPr>
            <a:spLocks noGrp="1"/>
          </p:cNvSpPr>
          <p:nvPr>
            <p:ph type="sldNum" sz="quarter" idx="12"/>
          </p:nvPr>
        </p:nvSpPr>
        <p:spPr/>
        <p:txBody>
          <a:bodyPr/>
          <a:lstStyle/>
          <a:p>
            <a:fld id="{5BAE39EB-E0A3-463A-9068-EBA37F6442B3}" type="slidenum">
              <a:rPr lang="en-US" smtClean="0"/>
              <a:t>17</a:t>
            </a:fld>
            <a:endParaRPr lang="en-US"/>
          </a:p>
        </p:txBody>
      </p:sp>
      <p:sp>
        <p:nvSpPr>
          <p:cNvPr id="36" name="Date Placeholder 35">
            <a:extLst>
              <a:ext uri="{FF2B5EF4-FFF2-40B4-BE49-F238E27FC236}">
                <a16:creationId xmlns:a16="http://schemas.microsoft.com/office/drawing/2014/main" id="{CDAAD465-A476-4A5D-BFA3-2CDC96B7B8ED}"/>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70755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DUA Data Plane – Overlay</a:t>
            </a:r>
          </a:p>
        </p:txBody>
      </p:sp>
      <p:sp>
        <p:nvSpPr>
          <p:cNvPr id="3" name="Content Placeholder 2"/>
          <p:cNvSpPr>
            <a:spLocks noGrp="1"/>
          </p:cNvSpPr>
          <p:nvPr>
            <p:ph idx="1"/>
          </p:nvPr>
        </p:nvSpPr>
        <p:spPr>
          <a:xfrm>
            <a:off x="609600" y="1600201"/>
            <a:ext cx="5264728" cy="4525963"/>
          </a:xfrm>
        </p:spPr>
        <p:txBody>
          <a:bodyPr>
            <a:normAutofit/>
          </a:bodyPr>
          <a:lstStyle/>
          <a:p>
            <a:r>
              <a:rPr lang="en-US" altLang="zh-CN" dirty="0"/>
              <a:t>Efficient &amp; extensible design</a:t>
            </a:r>
            <a:endParaRPr lang="en-US" dirty="0"/>
          </a:p>
          <a:p>
            <a:pPr lvl="1"/>
            <a:r>
              <a:rPr lang="en-US" dirty="0"/>
              <a:t>Switch fabric</a:t>
            </a:r>
          </a:p>
          <a:p>
            <a:pPr lvl="2"/>
            <a:r>
              <a:rPr lang="en-US" dirty="0"/>
              <a:t>High capacity cross-bar switch</a:t>
            </a:r>
          </a:p>
          <a:p>
            <a:pPr lvl="1"/>
            <a:r>
              <a:rPr lang="en-US" dirty="0"/>
              <a:t>Connector</a:t>
            </a:r>
          </a:p>
          <a:p>
            <a:pPr lvl="2"/>
            <a:r>
              <a:rPr lang="en-US" dirty="0"/>
              <a:t>All cached routing tables</a:t>
            </a:r>
          </a:p>
          <a:p>
            <a:pPr lvl="1"/>
            <a:r>
              <a:rPr lang="en-US" dirty="0"/>
              <a:t>Translator</a:t>
            </a:r>
          </a:p>
          <a:p>
            <a:pPr lvl="2"/>
            <a:r>
              <a:rPr lang="en-US" altLang="zh-CN" dirty="0"/>
              <a:t>Protocol translation</a:t>
            </a:r>
          </a:p>
          <a:p>
            <a:r>
              <a:rPr lang="en-US" altLang="zh-CN" dirty="0"/>
              <a:t>High performance data path</a:t>
            </a:r>
          </a:p>
          <a:p>
            <a:pPr lvl="1"/>
            <a:r>
              <a:rPr lang="en-US" dirty="0"/>
              <a:t>Line-rate</a:t>
            </a:r>
          </a:p>
          <a:p>
            <a:pPr lvl="1"/>
            <a:r>
              <a:rPr lang="en-US" altLang="zh-CN" dirty="0"/>
              <a:t>Near zero-delay</a:t>
            </a:r>
          </a:p>
        </p:txBody>
      </p:sp>
      <p:grpSp>
        <p:nvGrpSpPr>
          <p:cNvPr id="4" name="Group 3">
            <a:extLst>
              <a:ext uri="{FF2B5EF4-FFF2-40B4-BE49-F238E27FC236}">
                <a16:creationId xmlns:a16="http://schemas.microsoft.com/office/drawing/2014/main" id="{551CA6ED-2243-4501-ABE5-B13CB503D826}"/>
              </a:ext>
            </a:extLst>
          </p:cNvPr>
          <p:cNvGrpSpPr/>
          <p:nvPr/>
        </p:nvGrpSpPr>
        <p:grpSpPr>
          <a:xfrm>
            <a:off x="4979720" y="1600201"/>
            <a:ext cx="6753377" cy="3856382"/>
            <a:chOff x="6537305" y="1600201"/>
            <a:chExt cx="5195792" cy="2966954"/>
          </a:xfrm>
        </p:grpSpPr>
        <p:sp>
          <p:nvSpPr>
            <p:cNvPr id="42" name="Rectangle 41">
              <a:extLst>
                <a:ext uri="{FF2B5EF4-FFF2-40B4-BE49-F238E27FC236}">
                  <a16:creationId xmlns:a16="http://schemas.microsoft.com/office/drawing/2014/main" id="{01550219-1E53-4A3E-AF7C-40E6A96AD244}"/>
                </a:ext>
              </a:extLst>
            </p:cNvPr>
            <p:cNvSpPr/>
            <p:nvPr/>
          </p:nvSpPr>
          <p:spPr>
            <a:xfrm>
              <a:off x="7542097" y="2028926"/>
              <a:ext cx="4191000" cy="1616617"/>
            </a:xfrm>
            <a:prstGeom prst="rect">
              <a:avLst/>
            </a:prstGeom>
            <a:solidFill>
              <a:srgbClr val="4BACC6"/>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3" name="TextBox 42">
              <a:extLst>
                <a:ext uri="{FF2B5EF4-FFF2-40B4-BE49-F238E27FC236}">
                  <a16:creationId xmlns:a16="http://schemas.microsoft.com/office/drawing/2014/main" id="{20060DA0-C06D-4628-BBA0-9D6692721845}"/>
                </a:ext>
              </a:extLst>
            </p:cNvPr>
            <p:cNvSpPr txBox="1"/>
            <p:nvPr/>
          </p:nvSpPr>
          <p:spPr>
            <a:xfrm>
              <a:off x="7663701" y="2027486"/>
              <a:ext cx="914402" cy="6393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a:ea typeface="+mn-ea"/>
                  <a:cs typeface="+mn-cs"/>
                </a:rPr>
                <a:t>DUA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a:ea typeface="+mn-ea"/>
                  <a:cs typeface="+mn-cs"/>
                </a:rPr>
                <a:t>overlay</a:t>
              </a:r>
            </a:p>
          </p:txBody>
        </p:sp>
        <p:cxnSp>
          <p:nvCxnSpPr>
            <p:cNvPr id="44" name="Straight Connector 43">
              <a:extLst>
                <a:ext uri="{FF2B5EF4-FFF2-40B4-BE49-F238E27FC236}">
                  <a16:creationId xmlns:a16="http://schemas.microsoft.com/office/drawing/2014/main" id="{22EDC45C-7059-422E-8AC7-A835DB8702F3}"/>
                </a:ext>
              </a:extLst>
            </p:cNvPr>
            <p:cNvCxnSpPr>
              <a:cxnSpLocks/>
              <a:stCxn id="48" idx="0"/>
              <a:endCxn id="90" idx="2"/>
            </p:cNvCxnSpPr>
            <p:nvPr/>
          </p:nvCxnSpPr>
          <p:spPr>
            <a:xfrm flipV="1">
              <a:off x="10140987" y="3560704"/>
              <a:ext cx="2658" cy="651230"/>
            </a:xfrm>
            <a:prstGeom prst="line">
              <a:avLst/>
            </a:prstGeom>
            <a:noFill/>
            <a:ln w="28575" cap="flat" cmpd="sng" algn="ctr">
              <a:solidFill>
                <a:sysClr val="windowText" lastClr="000000"/>
              </a:solidFill>
              <a:prstDash val="solid"/>
            </a:ln>
            <a:effectLst/>
          </p:spPr>
        </p:cxnSp>
        <p:cxnSp>
          <p:nvCxnSpPr>
            <p:cNvPr id="45" name="Straight Connector 44">
              <a:extLst>
                <a:ext uri="{FF2B5EF4-FFF2-40B4-BE49-F238E27FC236}">
                  <a16:creationId xmlns:a16="http://schemas.microsoft.com/office/drawing/2014/main" id="{26842CEB-7C30-4020-9F58-F4D440C3886A}"/>
                </a:ext>
              </a:extLst>
            </p:cNvPr>
            <p:cNvCxnSpPr>
              <a:cxnSpLocks/>
              <a:stCxn id="86" idx="0"/>
              <a:endCxn id="88" idx="2"/>
            </p:cNvCxnSpPr>
            <p:nvPr/>
          </p:nvCxnSpPr>
          <p:spPr>
            <a:xfrm flipH="1" flipV="1">
              <a:off x="8119451" y="3560704"/>
              <a:ext cx="242" cy="651230"/>
            </a:xfrm>
            <a:prstGeom prst="line">
              <a:avLst/>
            </a:prstGeom>
            <a:noFill/>
            <a:ln w="28575" cap="flat" cmpd="sng" algn="ctr">
              <a:solidFill>
                <a:sysClr val="windowText" lastClr="000000"/>
              </a:solidFill>
              <a:prstDash val="solid"/>
            </a:ln>
            <a:effectLst/>
          </p:spPr>
        </p:cxnSp>
        <p:cxnSp>
          <p:nvCxnSpPr>
            <p:cNvPr id="46" name="Straight Connector 45">
              <a:extLst>
                <a:ext uri="{FF2B5EF4-FFF2-40B4-BE49-F238E27FC236}">
                  <a16:creationId xmlns:a16="http://schemas.microsoft.com/office/drawing/2014/main" id="{A1C306BD-AF50-4E58-8196-CF9FE47B391C}"/>
                </a:ext>
              </a:extLst>
            </p:cNvPr>
            <p:cNvCxnSpPr>
              <a:cxnSpLocks/>
              <a:stCxn id="93" idx="2"/>
              <a:endCxn id="106" idx="0"/>
            </p:cNvCxnSpPr>
            <p:nvPr/>
          </p:nvCxnSpPr>
          <p:spPr>
            <a:xfrm flipH="1">
              <a:off x="11155742" y="1911097"/>
              <a:ext cx="1705" cy="304800"/>
            </a:xfrm>
            <a:prstGeom prst="line">
              <a:avLst/>
            </a:prstGeom>
            <a:noFill/>
            <a:ln w="28575" cap="flat" cmpd="sng" algn="ctr">
              <a:solidFill>
                <a:sysClr val="windowText" lastClr="000000"/>
              </a:solidFill>
              <a:prstDash val="solid"/>
            </a:ln>
            <a:effectLst/>
          </p:spPr>
        </p:cxnSp>
        <p:sp>
          <p:nvSpPr>
            <p:cNvPr id="47" name="Rectangle 46">
              <a:extLst>
                <a:ext uri="{FF2B5EF4-FFF2-40B4-BE49-F238E27FC236}">
                  <a16:creationId xmlns:a16="http://schemas.microsoft.com/office/drawing/2014/main" id="{1844DD5C-58A6-4942-AA09-4CEA06318B9D}"/>
                </a:ext>
              </a:extLst>
            </p:cNvPr>
            <p:cNvSpPr/>
            <p:nvPr/>
          </p:nvSpPr>
          <p:spPr>
            <a:xfrm>
              <a:off x="8705144" y="4211934"/>
              <a:ext cx="850392" cy="355221"/>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LTL</a:t>
              </a:r>
            </a:p>
          </p:txBody>
        </p:sp>
        <p:sp>
          <p:nvSpPr>
            <p:cNvPr id="48" name="Rectangle 47">
              <a:extLst>
                <a:ext uri="{FF2B5EF4-FFF2-40B4-BE49-F238E27FC236}">
                  <a16:creationId xmlns:a16="http://schemas.microsoft.com/office/drawing/2014/main" id="{C0905858-E93D-42B1-AB9F-5B82E4512C19}"/>
                </a:ext>
              </a:extLst>
            </p:cNvPr>
            <p:cNvSpPr/>
            <p:nvPr/>
          </p:nvSpPr>
          <p:spPr>
            <a:xfrm>
              <a:off x="9715791" y="4211934"/>
              <a:ext cx="850392" cy="355221"/>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86" name="Rectangle 85">
              <a:extLst>
                <a:ext uri="{FF2B5EF4-FFF2-40B4-BE49-F238E27FC236}">
                  <a16:creationId xmlns:a16="http://schemas.microsoft.com/office/drawing/2014/main" id="{AC797617-ACBF-4F42-8292-6048DC0F1F39}"/>
                </a:ext>
              </a:extLst>
            </p:cNvPr>
            <p:cNvSpPr/>
            <p:nvPr/>
          </p:nvSpPr>
          <p:spPr>
            <a:xfrm>
              <a:off x="7694497" y="4211934"/>
              <a:ext cx="850392" cy="355221"/>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FPGA Connect</a:t>
              </a:r>
            </a:p>
          </p:txBody>
        </p:sp>
        <p:sp>
          <p:nvSpPr>
            <p:cNvPr id="87" name="Rectangle 86">
              <a:extLst>
                <a:ext uri="{FF2B5EF4-FFF2-40B4-BE49-F238E27FC236}">
                  <a16:creationId xmlns:a16="http://schemas.microsoft.com/office/drawing/2014/main" id="{F8EF0865-240C-4067-89CE-4E4DE6F5DD84}"/>
                </a:ext>
              </a:extLst>
            </p:cNvPr>
            <p:cNvSpPr/>
            <p:nvPr/>
          </p:nvSpPr>
          <p:spPr>
            <a:xfrm>
              <a:off x="10726438" y="4211934"/>
              <a:ext cx="850392" cy="355221"/>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Host DMA</a:t>
              </a:r>
            </a:p>
          </p:txBody>
        </p:sp>
        <p:sp>
          <p:nvSpPr>
            <p:cNvPr id="88" name="Rectangle 87">
              <a:extLst>
                <a:ext uri="{FF2B5EF4-FFF2-40B4-BE49-F238E27FC236}">
                  <a16:creationId xmlns:a16="http://schemas.microsoft.com/office/drawing/2014/main" id="{68B3AA47-47BD-46F8-93AA-6DF0F1BC5642}"/>
                </a:ext>
              </a:extLst>
            </p:cNvPr>
            <p:cNvSpPr/>
            <p:nvPr/>
          </p:nvSpPr>
          <p:spPr>
            <a:xfrm>
              <a:off x="7694497" y="3307011"/>
              <a:ext cx="849907" cy="253693"/>
            </a:xfrm>
            <a:prstGeom prst="rect">
              <a:avLst/>
            </a:prstGeom>
            <a:solidFill>
              <a:srgbClr val="9BBB59"/>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Calibri"/>
                  <a:ea typeface="+mn-ea"/>
                  <a:cs typeface="+mn-cs"/>
                </a:rPr>
                <a:t>Connector</a:t>
              </a:r>
            </a:p>
          </p:txBody>
        </p:sp>
        <p:sp>
          <p:nvSpPr>
            <p:cNvPr id="89" name="Rectangle 88">
              <a:extLst>
                <a:ext uri="{FF2B5EF4-FFF2-40B4-BE49-F238E27FC236}">
                  <a16:creationId xmlns:a16="http://schemas.microsoft.com/office/drawing/2014/main" id="{699B3039-CD6C-4F5C-BBC6-E0CF432F43DF}"/>
                </a:ext>
              </a:extLst>
            </p:cNvPr>
            <p:cNvSpPr/>
            <p:nvPr/>
          </p:nvSpPr>
          <p:spPr>
            <a:xfrm>
              <a:off x="8706594" y="3307011"/>
              <a:ext cx="849907" cy="253693"/>
            </a:xfrm>
            <a:prstGeom prst="rect">
              <a:avLst/>
            </a:prstGeom>
            <a:solidFill>
              <a:srgbClr val="9BBB59"/>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Calibri"/>
                  <a:ea typeface="+mn-ea"/>
                  <a:cs typeface="+mn-cs"/>
                </a:rPr>
                <a:t>Connector</a:t>
              </a:r>
            </a:p>
          </p:txBody>
        </p:sp>
        <p:sp>
          <p:nvSpPr>
            <p:cNvPr id="90" name="Rectangle 89">
              <a:extLst>
                <a:ext uri="{FF2B5EF4-FFF2-40B4-BE49-F238E27FC236}">
                  <a16:creationId xmlns:a16="http://schemas.microsoft.com/office/drawing/2014/main" id="{F507358E-90CA-4F69-891E-A6DA7ACA3F4B}"/>
                </a:ext>
              </a:extLst>
            </p:cNvPr>
            <p:cNvSpPr/>
            <p:nvPr/>
          </p:nvSpPr>
          <p:spPr>
            <a:xfrm>
              <a:off x="9718691" y="3307011"/>
              <a:ext cx="849907" cy="253693"/>
            </a:xfrm>
            <a:prstGeom prst="rect">
              <a:avLst/>
            </a:prstGeom>
            <a:solidFill>
              <a:srgbClr val="9BBB59"/>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Calibri"/>
                  <a:ea typeface="+mn-ea"/>
                  <a:cs typeface="+mn-cs"/>
                </a:rPr>
                <a:t>Connector</a:t>
              </a:r>
            </a:p>
          </p:txBody>
        </p:sp>
        <p:sp>
          <p:nvSpPr>
            <p:cNvPr id="91" name="Rectangle 90">
              <a:extLst>
                <a:ext uri="{FF2B5EF4-FFF2-40B4-BE49-F238E27FC236}">
                  <a16:creationId xmlns:a16="http://schemas.microsoft.com/office/drawing/2014/main" id="{811A4E7F-E682-4B3F-B07D-9C956F345A06}"/>
                </a:ext>
              </a:extLst>
            </p:cNvPr>
            <p:cNvSpPr/>
            <p:nvPr/>
          </p:nvSpPr>
          <p:spPr>
            <a:xfrm>
              <a:off x="10730789" y="3307011"/>
              <a:ext cx="849907" cy="253693"/>
            </a:xfrm>
            <a:prstGeom prst="rect">
              <a:avLst/>
            </a:prstGeom>
            <a:solidFill>
              <a:srgbClr val="9BBB59"/>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Calibri"/>
                  <a:ea typeface="+mn-ea"/>
                  <a:cs typeface="+mn-cs"/>
                </a:rPr>
                <a:t>Connector</a:t>
              </a:r>
            </a:p>
          </p:txBody>
        </p:sp>
        <p:sp>
          <p:nvSpPr>
            <p:cNvPr id="92" name="Rectangle 91">
              <a:extLst>
                <a:ext uri="{FF2B5EF4-FFF2-40B4-BE49-F238E27FC236}">
                  <a16:creationId xmlns:a16="http://schemas.microsoft.com/office/drawing/2014/main" id="{9C507E1D-E263-4646-86A9-266C77E9499C}"/>
                </a:ext>
              </a:extLst>
            </p:cNvPr>
            <p:cNvSpPr/>
            <p:nvPr/>
          </p:nvSpPr>
          <p:spPr>
            <a:xfrm>
              <a:off x="9719827" y="1600201"/>
              <a:ext cx="849907"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App</a:t>
              </a:r>
            </a:p>
          </p:txBody>
        </p:sp>
        <p:sp>
          <p:nvSpPr>
            <p:cNvPr id="93" name="Rectangle 92">
              <a:extLst>
                <a:ext uri="{FF2B5EF4-FFF2-40B4-BE49-F238E27FC236}">
                  <a16:creationId xmlns:a16="http://schemas.microsoft.com/office/drawing/2014/main" id="{4B6A76E7-B946-471E-A33F-0242EF60F10C}"/>
                </a:ext>
              </a:extLst>
            </p:cNvPr>
            <p:cNvSpPr/>
            <p:nvPr/>
          </p:nvSpPr>
          <p:spPr>
            <a:xfrm>
              <a:off x="10732493" y="1600201"/>
              <a:ext cx="849907"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App</a:t>
              </a:r>
            </a:p>
          </p:txBody>
        </p:sp>
        <p:cxnSp>
          <p:nvCxnSpPr>
            <p:cNvPr id="94" name="Straight Connector 93">
              <a:extLst>
                <a:ext uri="{FF2B5EF4-FFF2-40B4-BE49-F238E27FC236}">
                  <a16:creationId xmlns:a16="http://schemas.microsoft.com/office/drawing/2014/main" id="{95F9394F-6E01-41CE-A31D-96C57BF7AEAC}"/>
                </a:ext>
              </a:extLst>
            </p:cNvPr>
            <p:cNvCxnSpPr>
              <a:cxnSpLocks/>
              <a:stCxn id="47" idx="0"/>
              <a:endCxn id="89" idx="2"/>
            </p:cNvCxnSpPr>
            <p:nvPr/>
          </p:nvCxnSpPr>
          <p:spPr>
            <a:xfrm flipV="1">
              <a:off x="9130340" y="3560704"/>
              <a:ext cx="1208" cy="651230"/>
            </a:xfrm>
            <a:prstGeom prst="line">
              <a:avLst/>
            </a:prstGeom>
            <a:noFill/>
            <a:ln w="28575" cap="flat" cmpd="sng" algn="ctr">
              <a:solidFill>
                <a:sysClr val="windowText" lastClr="000000"/>
              </a:solidFill>
              <a:prstDash val="solid"/>
            </a:ln>
            <a:effectLst/>
          </p:spPr>
        </p:cxnSp>
        <p:cxnSp>
          <p:nvCxnSpPr>
            <p:cNvPr id="95" name="Straight Connector 94">
              <a:extLst>
                <a:ext uri="{FF2B5EF4-FFF2-40B4-BE49-F238E27FC236}">
                  <a16:creationId xmlns:a16="http://schemas.microsoft.com/office/drawing/2014/main" id="{2381B5D5-9A1D-411D-B83E-D230D6EFFB4F}"/>
                </a:ext>
              </a:extLst>
            </p:cNvPr>
            <p:cNvCxnSpPr>
              <a:cxnSpLocks/>
              <a:stCxn id="87" idx="0"/>
              <a:endCxn id="91" idx="2"/>
            </p:cNvCxnSpPr>
            <p:nvPr/>
          </p:nvCxnSpPr>
          <p:spPr>
            <a:xfrm flipV="1">
              <a:off x="11151634" y="3560704"/>
              <a:ext cx="4109" cy="651230"/>
            </a:xfrm>
            <a:prstGeom prst="line">
              <a:avLst/>
            </a:prstGeom>
            <a:noFill/>
            <a:ln w="28575" cap="flat" cmpd="sng" algn="ctr">
              <a:solidFill>
                <a:sysClr val="windowText" lastClr="000000"/>
              </a:solidFill>
              <a:prstDash val="solid"/>
            </a:ln>
            <a:effectLst/>
          </p:spPr>
        </p:cxnSp>
        <p:cxnSp>
          <p:nvCxnSpPr>
            <p:cNvPr id="97" name="Straight Connector 96">
              <a:extLst>
                <a:ext uri="{FF2B5EF4-FFF2-40B4-BE49-F238E27FC236}">
                  <a16:creationId xmlns:a16="http://schemas.microsoft.com/office/drawing/2014/main" id="{520B7AD1-6DFF-4760-B7D8-1E4F6B5B0F34}"/>
                </a:ext>
              </a:extLst>
            </p:cNvPr>
            <p:cNvCxnSpPr>
              <a:cxnSpLocks/>
              <a:stCxn id="92" idx="2"/>
              <a:endCxn id="105" idx="0"/>
            </p:cNvCxnSpPr>
            <p:nvPr/>
          </p:nvCxnSpPr>
          <p:spPr>
            <a:xfrm flipH="1">
              <a:off x="10143645" y="1911097"/>
              <a:ext cx="1136" cy="304800"/>
            </a:xfrm>
            <a:prstGeom prst="line">
              <a:avLst/>
            </a:prstGeom>
            <a:noFill/>
            <a:ln w="28575" cap="flat" cmpd="sng" algn="ctr">
              <a:solidFill>
                <a:sysClr val="windowText" lastClr="000000"/>
              </a:solidFill>
              <a:prstDash val="solid"/>
            </a:ln>
            <a:effectLst/>
          </p:spPr>
        </p:cxnSp>
        <p:cxnSp>
          <p:nvCxnSpPr>
            <p:cNvPr id="98" name="Straight Connector 97">
              <a:extLst>
                <a:ext uri="{FF2B5EF4-FFF2-40B4-BE49-F238E27FC236}">
                  <a16:creationId xmlns:a16="http://schemas.microsoft.com/office/drawing/2014/main" id="{8720B1F7-31DE-4800-8EE2-31902968D39E}"/>
                </a:ext>
              </a:extLst>
            </p:cNvPr>
            <p:cNvCxnSpPr/>
            <p:nvPr/>
          </p:nvCxnSpPr>
          <p:spPr>
            <a:xfrm>
              <a:off x="10140987" y="2482879"/>
              <a:ext cx="0" cy="304800"/>
            </a:xfrm>
            <a:prstGeom prst="line">
              <a:avLst/>
            </a:prstGeom>
            <a:noFill/>
            <a:ln w="28575" cap="flat" cmpd="sng" algn="ctr">
              <a:solidFill>
                <a:sysClr val="windowText" lastClr="000000"/>
              </a:solidFill>
              <a:prstDash val="solid"/>
            </a:ln>
            <a:effectLst/>
          </p:spPr>
        </p:cxnSp>
        <p:cxnSp>
          <p:nvCxnSpPr>
            <p:cNvPr id="99" name="Straight Connector 98">
              <a:extLst>
                <a:ext uri="{FF2B5EF4-FFF2-40B4-BE49-F238E27FC236}">
                  <a16:creationId xmlns:a16="http://schemas.microsoft.com/office/drawing/2014/main" id="{DDB6DBE4-635A-4A6B-8622-3C26764C9C61}"/>
                </a:ext>
              </a:extLst>
            </p:cNvPr>
            <p:cNvCxnSpPr/>
            <p:nvPr/>
          </p:nvCxnSpPr>
          <p:spPr>
            <a:xfrm>
              <a:off x="11151634" y="2456795"/>
              <a:ext cx="0" cy="304800"/>
            </a:xfrm>
            <a:prstGeom prst="line">
              <a:avLst/>
            </a:prstGeom>
            <a:noFill/>
            <a:ln w="28575" cap="flat" cmpd="sng" algn="ctr">
              <a:solidFill>
                <a:sysClr val="windowText" lastClr="000000"/>
              </a:solidFill>
              <a:prstDash val="solid"/>
            </a:ln>
            <a:effectLst/>
          </p:spPr>
        </p:cxnSp>
        <p:cxnSp>
          <p:nvCxnSpPr>
            <p:cNvPr id="100" name="Straight Connector 99">
              <a:extLst>
                <a:ext uri="{FF2B5EF4-FFF2-40B4-BE49-F238E27FC236}">
                  <a16:creationId xmlns:a16="http://schemas.microsoft.com/office/drawing/2014/main" id="{44BB6EA0-56F5-4D60-9D81-F65015B6031D}"/>
                </a:ext>
              </a:extLst>
            </p:cNvPr>
            <p:cNvCxnSpPr/>
            <p:nvPr/>
          </p:nvCxnSpPr>
          <p:spPr>
            <a:xfrm>
              <a:off x="8119451" y="3002211"/>
              <a:ext cx="0" cy="304800"/>
            </a:xfrm>
            <a:prstGeom prst="line">
              <a:avLst/>
            </a:prstGeom>
            <a:noFill/>
            <a:ln w="28575" cap="flat" cmpd="sng" algn="ctr">
              <a:solidFill>
                <a:sysClr val="windowText" lastClr="000000"/>
              </a:solidFill>
              <a:prstDash val="solid"/>
            </a:ln>
            <a:effectLst/>
          </p:spPr>
        </p:cxnSp>
        <p:cxnSp>
          <p:nvCxnSpPr>
            <p:cNvPr id="101" name="Straight Connector 100">
              <a:extLst>
                <a:ext uri="{FF2B5EF4-FFF2-40B4-BE49-F238E27FC236}">
                  <a16:creationId xmlns:a16="http://schemas.microsoft.com/office/drawing/2014/main" id="{0DC2845F-1FEE-406E-B889-3F4BB75E8926}"/>
                </a:ext>
              </a:extLst>
            </p:cNvPr>
            <p:cNvCxnSpPr/>
            <p:nvPr/>
          </p:nvCxnSpPr>
          <p:spPr>
            <a:xfrm>
              <a:off x="11151634" y="3002211"/>
              <a:ext cx="0" cy="304800"/>
            </a:xfrm>
            <a:prstGeom prst="line">
              <a:avLst/>
            </a:prstGeom>
            <a:noFill/>
            <a:ln w="28575" cap="flat" cmpd="sng" algn="ctr">
              <a:solidFill>
                <a:sysClr val="windowText" lastClr="000000"/>
              </a:solidFill>
              <a:prstDash val="solid"/>
            </a:ln>
            <a:effectLst/>
          </p:spPr>
        </p:cxnSp>
        <p:cxnSp>
          <p:nvCxnSpPr>
            <p:cNvPr id="102" name="Straight Connector 101">
              <a:extLst>
                <a:ext uri="{FF2B5EF4-FFF2-40B4-BE49-F238E27FC236}">
                  <a16:creationId xmlns:a16="http://schemas.microsoft.com/office/drawing/2014/main" id="{467D9D41-CFE6-49E1-B663-4B733B7C4579}"/>
                </a:ext>
              </a:extLst>
            </p:cNvPr>
            <p:cNvCxnSpPr/>
            <p:nvPr/>
          </p:nvCxnSpPr>
          <p:spPr>
            <a:xfrm>
              <a:off x="10146841" y="3002211"/>
              <a:ext cx="0" cy="304800"/>
            </a:xfrm>
            <a:prstGeom prst="line">
              <a:avLst/>
            </a:prstGeom>
            <a:noFill/>
            <a:ln w="28575" cap="flat" cmpd="sng" algn="ctr">
              <a:solidFill>
                <a:sysClr val="windowText" lastClr="000000"/>
              </a:solidFill>
              <a:prstDash val="solid"/>
            </a:ln>
            <a:effectLst/>
          </p:spPr>
        </p:cxnSp>
        <p:cxnSp>
          <p:nvCxnSpPr>
            <p:cNvPr id="103" name="Straight Connector 102">
              <a:extLst>
                <a:ext uri="{FF2B5EF4-FFF2-40B4-BE49-F238E27FC236}">
                  <a16:creationId xmlns:a16="http://schemas.microsoft.com/office/drawing/2014/main" id="{076FBDB9-E2F5-47FE-9089-DAD317DC7A6F}"/>
                </a:ext>
              </a:extLst>
            </p:cNvPr>
            <p:cNvCxnSpPr/>
            <p:nvPr/>
          </p:nvCxnSpPr>
          <p:spPr>
            <a:xfrm>
              <a:off x="9130340" y="3002211"/>
              <a:ext cx="0" cy="304800"/>
            </a:xfrm>
            <a:prstGeom prst="line">
              <a:avLst/>
            </a:prstGeom>
            <a:noFill/>
            <a:ln w="28575" cap="flat" cmpd="sng" algn="ctr">
              <a:solidFill>
                <a:sysClr val="windowText" lastClr="000000"/>
              </a:solidFill>
              <a:prstDash val="solid"/>
            </a:ln>
            <a:effectLst/>
          </p:spPr>
        </p:cxnSp>
        <p:sp>
          <p:nvSpPr>
            <p:cNvPr id="104" name="Rectangle 103">
              <a:extLst>
                <a:ext uri="{FF2B5EF4-FFF2-40B4-BE49-F238E27FC236}">
                  <a16:creationId xmlns:a16="http://schemas.microsoft.com/office/drawing/2014/main" id="{B7915CBD-C2B9-470D-A862-F4105D8E59E2}"/>
                </a:ext>
              </a:extLst>
            </p:cNvPr>
            <p:cNvSpPr/>
            <p:nvPr/>
          </p:nvSpPr>
          <p:spPr>
            <a:xfrm>
              <a:off x="7694497" y="2764643"/>
              <a:ext cx="3886199" cy="304800"/>
            </a:xfrm>
            <a:prstGeom prst="rect">
              <a:avLst/>
            </a:prstGeom>
            <a:solidFill>
              <a:srgbClr val="9BBB59"/>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Calibri"/>
                  <a:ea typeface="+mn-ea"/>
                  <a:cs typeface="+mn-cs"/>
                </a:rPr>
                <a:t>Switch Fabric</a:t>
              </a:r>
            </a:p>
          </p:txBody>
        </p:sp>
        <p:sp>
          <p:nvSpPr>
            <p:cNvPr id="105" name="Rectangle 104">
              <a:extLst>
                <a:ext uri="{FF2B5EF4-FFF2-40B4-BE49-F238E27FC236}">
                  <a16:creationId xmlns:a16="http://schemas.microsoft.com/office/drawing/2014/main" id="{6DB9A542-2252-4FF2-90B5-76EC00B3F92A}"/>
                </a:ext>
              </a:extLst>
            </p:cNvPr>
            <p:cNvSpPr/>
            <p:nvPr/>
          </p:nvSpPr>
          <p:spPr>
            <a:xfrm>
              <a:off x="9718691" y="2215897"/>
              <a:ext cx="849907" cy="252914"/>
            </a:xfrm>
            <a:prstGeom prst="rect">
              <a:avLst/>
            </a:prstGeom>
            <a:solidFill>
              <a:srgbClr val="9BBB59"/>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a:ea typeface="+mn-ea"/>
                  <a:cs typeface="+mn-cs"/>
                </a:rPr>
                <a:t>Connector</a:t>
              </a:r>
            </a:p>
          </p:txBody>
        </p:sp>
        <p:sp>
          <p:nvSpPr>
            <p:cNvPr id="106" name="Rectangle 105">
              <a:extLst>
                <a:ext uri="{FF2B5EF4-FFF2-40B4-BE49-F238E27FC236}">
                  <a16:creationId xmlns:a16="http://schemas.microsoft.com/office/drawing/2014/main" id="{059D74F4-4BA6-4151-9921-8525D697196B}"/>
                </a:ext>
              </a:extLst>
            </p:cNvPr>
            <p:cNvSpPr/>
            <p:nvPr/>
          </p:nvSpPr>
          <p:spPr>
            <a:xfrm>
              <a:off x="10730788" y="2215897"/>
              <a:ext cx="849907" cy="252914"/>
            </a:xfrm>
            <a:prstGeom prst="rect">
              <a:avLst/>
            </a:prstGeom>
            <a:solidFill>
              <a:srgbClr val="9BBB59"/>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a:ea typeface="+mn-ea"/>
                  <a:cs typeface="+mn-cs"/>
                </a:rPr>
                <a:t>Connector</a:t>
              </a:r>
            </a:p>
          </p:txBody>
        </p:sp>
        <p:sp>
          <p:nvSpPr>
            <p:cNvPr id="107" name="Rectangle 106">
              <a:extLst>
                <a:ext uri="{FF2B5EF4-FFF2-40B4-BE49-F238E27FC236}">
                  <a16:creationId xmlns:a16="http://schemas.microsoft.com/office/drawing/2014/main" id="{A99E51CB-B8D1-483C-8909-F6410D325BCF}"/>
                </a:ext>
              </a:extLst>
            </p:cNvPr>
            <p:cNvSpPr/>
            <p:nvPr/>
          </p:nvSpPr>
          <p:spPr>
            <a:xfrm>
              <a:off x="8702728" y="3717627"/>
              <a:ext cx="849907" cy="376478"/>
            </a:xfrm>
            <a:prstGeom prst="rect">
              <a:avLst/>
            </a:prstGeom>
            <a:solidFill>
              <a:srgbClr val="EEECE1">
                <a:lumMod val="90000"/>
              </a:srgbClr>
            </a:solidFill>
            <a:ln w="25400" cap="flat" cmpd="sng" algn="ctr">
              <a:solidFill>
                <a:srgbClr val="4BACC6">
                  <a:shade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LTL Translator</a:t>
              </a:r>
            </a:p>
          </p:txBody>
        </p:sp>
        <p:sp>
          <p:nvSpPr>
            <p:cNvPr id="108" name="Rectangle 107">
              <a:extLst>
                <a:ext uri="{FF2B5EF4-FFF2-40B4-BE49-F238E27FC236}">
                  <a16:creationId xmlns:a16="http://schemas.microsoft.com/office/drawing/2014/main" id="{0D78168D-9D48-412B-9A69-4EA6225BB0C4}"/>
                </a:ext>
              </a:extLst>
            </p:cNvPr>
            <p:cNvSpPr/>
            <p:nvPr/>
          </p:nvSpPr>
          <p:spPr>
            <a:xfrm>
              <a:off x="9718691" y="3717627"/>
              <a:ext cx="849907" cy="376478"/>
            </a:xfrm>
            <a:prstGeom prst="rect">
              <a:avLst/>
            </a:prstGeom>
            <a:solidFill>
              <a:srgbClr val="EEECE1">
                <a:lumMod val="90000"/>
              </a:srgbClr>
            </a:solidFill>
            <a:ln w="25400" cap="flat" cmpd="sng" algn="ctr">
              <a:solidFill>
                <a:srgbClr val="4BACC6">
                  <a:shade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DDR Translator</a:t>
              </a:r>
            </a:p>
          </p:txBody>
        </p:sp>
        <p:sp>
          <p:nvSpPr>
            <p:cNvPr id="109" name="Rectangle 108">
              <a:extLst>
                <a:ext uri="{FF2B5EF4-FFF2-40B4-BE49-F238E27FC236}">
                  <a16:creationId xmlns:a16="http://schemas.microsoft.com/office/drawing/2014/main" id="{4016CE04-F1A8-4CB2-BD1B-5D1DCE787842}"/>
                </a:ext>
              </a:extLst>
            </p:cNvPr>
            <p:cNvSpPr/>
            <p:nvPr/>
          </p:nvSpPr>
          <p:spPr>
            <a:xfrm>
              <a:off x="10735353" y="3717627"/>
              <a:ext cx="849907" cy="376478"/>
            </a:xfrm>
            <a:prstGeom prst="rect">
              <a:avLst/>
            </a:prstGeom>
            <a:solidFill>
              <a:srgbClr val="EEECE1">
                <a:lumMod val="90000"/>
              </a:srgbClr>
            </a:solidFill>
            <a:ln w="25400" cap="flat" cmpd="sng" algn="ctr">
              <a:solidFill>
                <a:srgbClr val="4BACC6">
                  <a:shade val="50000"/>
                </a:srgbClr>
              </a:solidFill>
              <a:prstDash val="sys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Host DMA Translator</a:t>
              </a:r>
            </a:p>
          </p:txBody>
        </p:sp>
        <p:sp>
          <p:nvSpPr>
            <p:cNvPr id="110" name="Rectangle 109">
              <a:extLst>
                <a:ext uri="{FF2B5EF4-FFF2-40B4-BE49-F238E27FC236}">
                  <a16:creationId xmlns:a16="http://schemas.microsoft.com/office/drawing/2014/main" id="{85D16E68-DBC2-413C-80D1-C2640EFD6297}"/>
                </a:ext>
              </a:extLst>
            </p:cNvPr>
            <p:cNvSpPr/>
            <p:nvPr/>
          </p:nvSpPr>
          <p:spPr>
            <a:xfrm>
              <a:off x="6537305" y="2761595"/>
              <a:ext cx="849907" cy="310896"/>
            </a:xfrm>
            <a:prstGeom prst="rect">
              <a:avLst/>
            </a:prstGeom>
            <a:solidFill>
              <a:srgbClr val="FFC000"/>
            </a:solidFill>
            <a:ln w="25400" cap="flat" cmpd="sng" algn="ctr">
              <a:solidFill>
                <a:srgbClr val="385D8A"/>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FPGA CA</a:t>
              </a:r>
            </a:p>
          </p:txBody>
        </p:sp>
        <p:cxnSp>
          <p:nvCxnSpPr>
            <p:cNvPr id="111" name="Straight Connector 110">
              <a:extLst>
                <a:ext uri="{FF2B5EF4-FFF2-40B4-BE49-F238E27FC236}">
                  <a16:creationId xmlns:a16="http://schemas.microsoft.com/office/drawing/2014/main" id="{04C0DD5E-8612-4E4E-9166-FCA53146DEA2}"/>
                </a:ext>
              </a:extLst>
            </p:cNvPr>
            <p:cNvCxnSpPr>
              <a:cxnSpLocks/>
              <a:stCxn id="104" idx="1"/>
              <a:endCxn id="110" idx="3"/>
            </p:cNvCxnSpPr>
            <p:nvPr/>
          </p:nvCxnSpPr>
          <p:spPr>
            <a:xfrm flipH="1">
              <a:off x="7387212" y="2917043"/>
              <a:ext cx="307285" cy="0"/>
            </a:xfrm>
            <a:prstGeom prst="line">
              <a:avLst/>
            </a:prstGeom>
            <a:noFill/>
            <a:ln w="28575" cap="flat" cmpd="sng" algn="ctr">
              <a:solidFill>
                <a:sysClr val="windowText" lastClr="000000"/>
              </a:solidFill>
              <a:prstDash val="solid"/>
            </a:ln>
            <a:effectLst/>
          </p:spPr>
        </p:cxnSp>
        <p:sp>
          <p:nvSpPr>
            <p:cNvPr id="112" name="Rectangle 111">
              <a:extLst>
                <a:ext uri="{FF2B5EF4-FFF2-40B4-BE49-F238E27FC236}">
                  <a16:creationId xmlns:a16="http://schemas.microsoft.com/office/drawing/2014/main" id="{3C84D5B8-5714-45AF-A18F-C5426136BB48}"/>
                </a:ext>
              </a:extLst>
            </p:cNvPr>
            <p:cNvSpPr/>
            <p:nvPr/>
          </p:nvSpPr>
          <p:spPr>
            <a:xfrm>
              <a:off x="8707162" y="1600201"/>
              <a:ext cx="849907"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a:ea typeface="+mn-ea"/>
                  <a:cs typeface="+mn-cs"/>
                </a:rPr>
                <a:t>App</a:t>
              </a:r>
            </a:p>
          </p:txBody>
        </p:sp>
        <p:cxnSp>
          <p:nvCxnSpPr>
            <p:cNvPr id="113" name="Straight Connector 112">
              <a:extLst>
                <a:ext uri="{FF2B5EF4-FFF2-40B4-BE49-F238E27FC236}">
                  <a16:creationId xmlns:a16="http://schemas.microsoft.com/office/drawing/2014/main" id="{7979B56E-E30F-424A-B057-89D60F3EB6A0}"/>
                </a:ext>
              </a:extLst>
            </p:cNvPr>
            <p:cNvCxnSpPr>
              <a:cxnSpLocks/>
              <a:stCxn id="112" idx="2"/>
              <a:endCxn id="115" idx="0"/>
            </p:cNvCxnSpPr>
            <p:nvPr/>
          </p:nvCxnSpPr>
          <p:spPr>
            <a:xfrm flipH="1">
              <a:off x="9131548" y="1911097"/>
              <a:ext cx="568" cy="304800"/>
            </a:xfrm>
            <a:prstGeom prst="line">
              <a:avLst/>
            </a:prstGeom>
            <a:noFill/>
            <a:ln w="28575" cap="flat" cmpd="sng" algn="ctr">
              <a:solidFill>
                <a:sysClr val="windowText" lastClr="000000"/>
              </a:solidFill>
              <a:prstDash val="solid"/>
            </a:ln>
            <a:effectLst/>
          </p:spPr>
        </p:cxnSp>
        <p:cxnSp>
          <p:nvCxnSpPr>
            <p:cNvPr id="114" name="Straight Connector 113">
              <a:extLst>
                <a:ext uri="{FF2B5EF4-FFF2-40B4-BE49-F238E27FC236}">
                  <a16:creationId xmlns:a16="http://schemas.microsoft.com/office/drawing/2014/main" id="{C441EDDC-D196-4C9C-87BE-21E749CEED17}"/>
                </a:ext>
              </a:extLst>
            </p:cNvPr>
            <p:cNvCxnSpPr/>
            <p:nvPr/>
          </p:nvCxnSpPr>
          <p:spPr>
            <a:xfrm>
              <a:off x="9127681" y="2468811"/>
              <a:ext cx="0" cy="304800"/>
            </a:xfrm>
            <a:prstGeom prst="line">
              <a:avLst/>
            </a:prstGeom>
            <a:noFill/>
            <a:ln w="28575" cap="flat" cmpd="sng" algn="ctr">
              <a:solidFill>
                <a:sysClr val="windowText" lastClr="000000"/>
              </a:solidFill>
              <a:prstDash val="solid"/>
            </a:ln>
            <a:effectLst/>
          </p:spPr>
        </p:cxnSp>
        <p:sp>
          <p:nvSpPr>
            <p:cNvPr id="115" name="Rectangle 114">
              <a:extLst>
                <a:ext uri="{FF2B5EF4-FFF2-40B4-BE49-F238E27FC236}">
                  <a16:creationId xmlns:a16="http://schemas.microsoft.com/office/drawing/2014/main" id="{C3678722-4637-42DB-B2AB-92A1D87F75FC}"/>
                </a:ext>
              </a:extLst>
            </p:cNvPr>
            <p:cNvSpPr/>
            <p:nvPr/>
          </p:nvSpPr>
          <p:spPr>
            <a:xfrm>
              <a:off x="8706594" y="2215897"/>
              <a:ext cx="849907" cy="252914"/>
            </a:xfrm>
            <a:prstGeom prst="rect">
              <a:avLst/>
            </a:prstGeom>
            <a:solidFill>
              <a:srgbClr val="9BBB59"/>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a:ea typeface="+mn-ea"/>
                  <a:cs typeface="+mn-cs"/>
                </a:rPr>
                <a:t>Connector</a:t>
              </a:r>
            </a:p>
          </p:txBody>
        </p:sp>
      </p:grpSp>
      <p:sp>
        <p:nvSpPr>
          <p:cNvPr id="5" name="Slide Number Placeholder 4">
            <a:extLst>
              <a:ext uri="{FF2B5EF4-FFF2-40B4-BE49-F238E27FC236}">
                <a16:creationId xmlns:a16="http://schemas.microsoft.com/office/drawing/2014/main" id="{EFD3E6AC-4F11-4221-8C08-636A54702C3D}"/>
              </a:ext>
            </a:extLst>
          </p:cNvPr>
          <p:cNvSpPr>
            <a:spLocks noGrp="1"/>
          </p:cNvSpPr>
          <p:nvPr>
            <p:ph type="sldNum" sz="quarter" idx="12"/>
          </p:nvPr>
        </p:nvSpPr>
        <p:spPr/>
        <p:txBody>
          <a:bodyPr/>
          <a:lstStyle/>
          <a:p>
            <a:fld id="{5BAE39EB-E0A3-463A-9068-EBA37F6442B3}" type="slidenum">
              <a:rPr lang="en-US" smtClean="0"/>
              <a:t>18</a:t>
            </a:fld>
            <a:endParaRPr lang="en-US"/>
          </a:p>
        </p:txBody>
      </p:sp>
      <p:sp>
        <p:nvSpPr>
          <p:cNvPr id="6" name="Date Placeholder 5">
            <a:extLst>
              <a:ext uri="{FF2B5EF4-FFF2-40B4-BE49-F238E27FC236}">
                <a16:creationId xmlns:a16="http://schemas.microsoft.com/office/drawing/2014/main" id="{34555EFB-84AD-4917-8506-27EBEFD757B0}"/>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1479490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 efficiency</a:t>
            </a:r>
          </a:p>
        </p:txBody>
      </p:sp>
      <p:sp>
        <p:nvSpPr>
          <p:cNvPr id="6" name="Content Placeholder 5"/>
          <p:cNvSpPr>
            <a:spLocks noGrp="1"/>
          </p:cNvSpPr>
          <p:nvPr>
            <p:ph idx="1"/>
          </p:nvPr>
        </p:nvSpPr>
        <p:spPr>
          <a:xfrm>
            <a:off x="445203" y="1659203"/>
            <a:ext cx="6073937" cy="512741"/>
          </a:xfrm>
        </p:spPr>
        <p:txBody>
          <a:bodyPr>
            <a:normAutofit/>
          </a:bodyPr>
          <a:lstStyle/>
          <a:p>
            <a:pPr marL="0" indent="0">
              <a:buNone/>
            </a:pPr>
            <a:r>
              <a:rPr lang="en-US" altLang="zh-CN"/>
              <a:t>Extreme low latency (</a:t>
            </a:r>
            <a:r>
              <a:rPr lang="en-US" altLang="zh-CN">
                <a:solidFill>
                  <a:srgbClr val="0070C0"/>
                </a:solidFill>
              </a:rPr>
              <a:t>&lt; 50 ns/</a:t>
            </a:r>
            <a:r>
              <a:rPr lang="en-US" altLang="zh-CN" err="1">
                <a:solidFill>
                  <a:srgbClr val="0070C0"/>
                </a:solidFill>
              </a:rPr>
              <a:t>fwd</a:t>
            </a:r>
            <a:r>
              <a:rPr lang="en-US" altLang="zh-CN"/>
              <a:t>)</a:t>
            </a:r>
            <a:endParaRPr lang="en-US"/>
          </a:p>
        </p:txBody>
      </p:sp>
      <p:grpSp>
        <p:nvGrpSpPr>
          <p:cNvPr id="16" name="Group 15">
            <a:extLst>
              <a:ext uri="{FF2B5EF4-FFF2-40B4-BE49-F238E27FC236}">
                <a16:creationId xmlns:a16="http://schemas.microsoft.com/office/drawing/2014/main" id="{22342B17-8AE3-4959-8389-03A577105A60}"/>
              </a:ext>
            </a:extLst>
          </p:cNvPr>
          <p:cNvGrpSpPr/>
          <p:nvPr/>
        </p:nvGrpSpPr>
        <p:grpSpPr>
          <a:xfrm>
            <a:off x="6261018" y="55957"/>
            <a:ext cx="5491083" cy="1909884"/>
            <a:chOff x="6167032" y="2300213"/>
            <a:chExt cx="5889070" cy="2126182"/>
          </a:xfrm>
        </p:grpSpPr>
        <p:sp>
          <p:nvSpPr>
            <p:cNvPr id="15" name="Rectangle 14">
              <a:extLst>
                <a:ext uri="{FF2B5EF4-FFF2-40B4-BE49-F238E27FC236}">
                  <a16:creationId xmlns:a16="http://schemas.microsoft.com/office/drawing/2014/main" id="{8B9147D9-C526-4A8A-A4EC-129E2264686D}"/>
                </a:ext>
              </a:extLst>
            </p:cNvPr>
            <p:cNvSpPr/>
            <p:nvPr/>
          </p:nvSpPr>
          <p:spPr>
            <a:xfrm>
              <a:off x="6167032" y="2300213"/>
              <a:ext cx="5889070" cy="2126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5FE1BDB-01AC-42AE-81B5-4D4C89C1EF89}"/>
                </a:ext>
              </a:extLst>
            </p:cNvPr>
            <p:cNvGrpSpPr/>
            <p:nvPr/>
          </p:nvGrpSpPr>
          <p:grpSpPr>
            <a:xfrm>
              <a:off x="6214708" y="2449691"/>
              <a:ext cx="5752090" cy="1845187"/>
              <a:chOff x="-171908" y="2379799"/>
              <a:chExt cx="5752090" cy="1845187"/>
            </a:xfrm>
          </p:grpSpPr>
          <p:sp>
            <p:nvSpPr>
              <p:cNvPr id="10" name="Rectangle 9"/>
              <p:cNvSpPr/>
              <p:nvPr/>
            </p:nvSpPr>
            <p:spPr>
              <a:xfrm>
                <a:off x="-171908" y="2379799"/>
                <a:ext cx="855406" cy="1760406"/>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rPr>
                  <a:t>FPGA 1</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2000" kern="0">
                  <a:solidFill>
                    <a:sysClr val="windowText" lastClr="000000"/>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p:txBody>
          </p:sp>
          <p:cxnSp>
            <p:nvCxnSpPr>
              <p:cNvPr id="53" name="Straight Connector 52"/>
              <p:cNvCxnSpPr>
                <a:cxnSpLocks/>
              </p:cNvCxnSpPr>
              <p:nvPr/>
            </p:nvCxnSpPr>
            <p:spPr>
              <a:xfrm flipV="1">
                <a:off x="51023" y="3192677"/>
                <a:ext cx="0" cy="408473"/>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724776" y="2379799"/>
                <a:ext cx="855406" cy="1760406"/>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rPr>
                  <a:t>FPGA 4</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2000" kern="0">
                  <a:solidFill>
                    <a:sysClr val="windowText" lastClr="000000"/>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p:txBody>
          </p:sp>
          <p:cxnSp>
            <p:nvCxnSpPr>
              <p:cNvPr id="61" name="Straight Connector 60"/>
              <p:cNvCxnSpPr>
                <a:cxnSpLocks/>
              </p:cNvCxnSpPr>
              <p:nvPr/>
            </p:nvCxnSpPr>
            <p:spPr>
              <a:xfrm flipV="1">
                <a:off x="5343748" y="2966561"/>
                <a:ext cx="0" cy="796813"/>
              </a:xfrm>
              <a:prstGeom prst="line">
                <a:avLst/>
              </a:prstGeom>
              <a:noFill/>
              <a:ln w="28575" cap="flat" cmpd="sng" algn="ctr">
                <a:solidFill>
                  <a:schemeClr val="accent1"/>
                </a:solidFill>
                <a:prstDash val="solid"/>
              </a:ln>
              <a:effectLst/>
            </p:spPr>
          </p:cxnSp>
          <p:sp>
            <p:nvSpPr>
              <p:cNvPr id="64" name="Rectangle 63"/>
              <p:cNvSpPr/>
              <p:nvPr/>
            </p:nvSpPr>
            <p:spPr>
              <a:xfrm>
                <a:off x="872700" y="2379799"/>
                <a:ext cx="1737360" cy="1760406"/>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rPr>
                  <a:t>FPGA 2</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2000" kern="0">
                  <a:solidFill>
                    <a:sysClr val="windowText" lastClr="000000"/>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p:txBody>
          </p:sp>
          <p:cxnSp>
            <p:nvCxnSpPr>
              <p:cNvPr id="66" name="Straight Connector 65"/>
              <p:cNvCxnSpPr>
                <a:cxnSpLocks/>
              </p:cNvCxnSpPr>
              <p:nvPr/>
            </p:nvCxnSpPr>
            <p:spPr>
              <a:xfrm flipV="1">
                <a:off x="1503224" y="2966561"/>
                <a:ext cx="0" cy="796813"/>
              </a:xfrm>
              <a:prstGeom prst="line">
                <a:avLst/>
              </a:prstGeom>
              <a:noFill/>
              <a:ln w="28575" cap="flat" cmpd="sng" algn="ctr">
                <a:solidFill>
                  <a:schemeClr val="accent1"/>
                </a:solidFill>
                <a:prstDash val="solid"/>
              </a:ln>
              <a:effectLst/>
            </p:spPr>
          </p:cxnSp>
          <p:sp>
            <p:nvSpPr>
              <p:cNvPr id="69" name="Rectangle 68"/>
              <p:cNvSpPr/>
              <p:nvPr/>
            </p:nvSpPr>
            <p:spPr>
              <a:xfrm>
                <a:off x="2799262" y="2379799"/>
                <a:ext cx="1736311" cy="1760406"/>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rPr>
                  <a:t>FPGA 3</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2000" kern="0">
                  <a:solidFill>
                    <a:sysClr val="windowText" lastClr="000000"/>
                  </a:solidFill>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ndParaRPr>
              </a:p>
            </p:txBody>
          </p:sp>
          <p:cxnSp>
            <p:nvCxnSpPr>
              <p:cNvPr id="71" name="Straight Connector 70"/>
              <p:cNvCxnSpPr>
                <a:cxnSpLocks/>
              </p:cNvCxnSpPr>
              <p:nvPr/>
            </p:nvCxnSpPr>
            <p:spPr>
              <a:xfrm flipV="1">
                <a:off x="3424201" y="2966561"/>
                <a:ext cx="0" cy="796813"/>
              </a:xfrm>
              <a:prstGeom prst="line">
                <a:avLst/>
              </a:prstGeom>
              <a:noFill/>
              <a:ln w="28575" cap="flat" cmpd="sng" algn="ctr">
                <a:solidFill>
                  <a:schemeClr val="accent1"/>
                </a:solidFill>
                <a:prstDash val="solid"/>
              </a:ln>
              <a:effectLst/>
            </p:spPr>
          </p:cxnSp>
          <p:cxnSp>
            <p:nvCxnSpPr>
              <p:cNvPr id="76" name="Straight Connector 75"/>
              <p:cNvCxnSpPr>
                <a:cxnSpLocks/>
              </p:cNvCxnSpPr>
              <p:nvPr/>
            </p:nvCxnSpPr>
            <p:spPr>
              <a:xfrm flipV="1">
                <a:off x="1976626" y="2966561"/>
                <a:ext cx="0" cy="796813"/>
              </a:xfrm>
              <a:prstGeom prst="line">
                <a:avLst/>
              </a:prstGeom>
              <a:noFill/>
              <a:ln w="28575" cap="flat" cmpd="sng" algn="ctr">
                <a:solidFill>
                  <a:schemeClr val="accent1"/>
                </a:solidFill>
                <a:prstDash val="solid"/>
              </a:ln>
              <a:effectLst/>
            </p:spPr>
          </p:cxnSp>
          <p:cxnSp>
            <p:nvCxnSpPr>
              <p:cNvPr id="77" name="Straight Connector 76"/>
              <p:cNvCxnSpPr>
                <a:cxnSpLocks/>
              </p:cNvCxnSpPr>
              <p:nvPr/>
            </p:nvCxnSpPr>
            <p:spPr>
              <a:xfrm flipV="1">
                <a:off x="3903296" y="3115233"/>
                <a:ext cx="0" cy="796813"/>
              </a:xfrm>
              <a:prstGeom prst="line">
                <a:avLst/>
              </a:prstGeom>
              <a:noFill/>
              <a:ln w="28575" cap="flat" cmpd="sng" algn="ctr">
                <a:solidFill>
                  <a:schemeClr val="accent1"/>
                </a:solidFill>
                <a:prstDash val="solid"/>
              </a:ln>
              <a:effectLst/>
            </p:spPr>
          </p:cxnSp>
          <p:grpSp>
            <p:nvGrpSpPr>
              <p:cNvPr id="12" name="Group 11">
                <a:extLst>
                  <a:ext uri="{FF2B5EF4-FFF2-40B4-BE49-F238E27FC236}">
                    <a16:creationId xmlns:a16="http://schemas.microsoft.com/office/drawing/2014/main" id="{7BC57E9F-B348-4288-BC2E-7DC6D839B850}"/>
                  </a:ext>
                </a:extLst>
              </p:cNvPr>
              <p:cNvGrpSpPr/>
              <p:nvPr/>
            </p:nvGrpSpPr>
            <p:grpSpPr>
              <a:xfrm>
                <a:off x="3920765" y="3656958"/>
                <a:ext cx="1451110" cy="568028"/>
                <a:chOff x="4112963" y="3767618"/>
                <a:chExt cx="1044413" cy="796813"/>
              </a:xfrm>
            </p:grpSpPr>
            <p:cxnSp>
              <p:nvCxnSpPr>
                <p:cNvPr id="60" name="Straight Connector 59"/>
                <p:cNvCxnSpPr>
                  <a:cxnSpLocks/>
                </p:cNvCxnSpPr>
                <p:nvPr/>
              </p:nvCxnSpPr>
              <p:spPr>
                <a:xfrm flipV="1">
                  <a:off x="5157376" y="3767618"/>
                  <a:ext cx="0" cy="796813"/>
                </a:xfrm>
                <a:prstGeom prst="line">
                  <a:avLst/>
                </a:prstGeom>
                <a:noFill/>
                <a:ln w="28575" cap="flat" cmpd="sng" algn="ctr">
                  <a:solidFill>
                    <a:schemeClr val="accent1"/>
                  </a:solidFill>
                  <a:prstDash val="solid"/>
                </a:ln>
                <a:effectLst/>
              </p:spPr>
            </p:cxnSp>
            <p:cxnSp>
              <p:nvCxnSpPr>
                <p:cNvPr id="78" name="Straight Connector 77"/>
                <p:cNvCxnSpPr>
                  <a:cxnSpLocks/>
                </p:cNvCxnSpPr>
                <p:nvPr/>
              </p:nvCxnSpPr>
              <p:spPr>
                <a:xfrm flipV="1">
                  <a:off x="4112963" y="3767618"/>
                  <a:ext cx="0" cy="796813"/>
                </a:xfrm>
                <a:prstGeom prst="line">
                  <a:avLst/>
                </a:prstGeom>
                <a:noFill/>
                <a:ln w="28575" cap="flat" cmpd="sng" algn="ctr">
                  <a:solidFill>
                    <a:schemeClr val="accent1"/>
                  </a:solidFill>
                  <a:prstDash val="solid"/>
                </a:ln>
                <a:effectLst/>
              </p:spPr>
            </p:cxnSp>
            <p:cxnSp>
              <p:nvCxnSpPr>
                <p:cNvPr id="80" name="Straight Connector 79"/>
                <p:cNvCxnSpPr>
                  <a:cxnSpLocks/>
                </p:cNvCxnSpPr>
                <p:nvPr/>
              </p:nvCxnSpPr>
              <p:spPr>
                <a:xfrm>
                  <a:off x="4112963" y="4564431"/>
                  <a:ext cx="1044413" cy="0"/>
                </a:xfrm>
                <a:prstGeom prst="line">
                  <a:avLst/>
                </a:prstGeom>
                <a:noFill/>
                <a:ln w="28575" cap="flat" cmpd="sng" algn="ctr">
                  <a:solidFill>
                    <a:schemeClr val="accent1"/>
                  </a:solidFill>
                  <a:prstDash val="solid"/>
                </a:ln>
                <a:effectLst/>
              </p:spPr>
            </p:cxnSp>
          </p:grpSp>
          <p:grpSp>
            <p:nvGrpSpPr>
              <p:cNvPr id="11" name="Group 10">
                <a:extLst>
                  <a:ext uri="{FF2B5EF4-FFF2-40B4-BE49-F238E27FC236}">
                    <a16:creationId xmlns:a16="http://schemas.microsoft.com/office/drawing/2014/main" id="{697EA1C1-4E39-4D86-B423-CDCF7C3B7AE1}"/>
                  </a:ext>
                </a:extLst>
              </p:cNvPr>
              <p:cNvGrpSpPr/>
              <p:nvPr/>
            </p:nvGrpSpPr>
            <p:grpSpPr>
              <a:xfrm>
                <a:off x="1976627" y="3674434"/>
                <a:ext cx="1462107" cy="550552"/>
                <a:chOff x="2139703" y="3767618"/>
                <a:chExt cx="1121421" cy="796813"/>
              </a:xfrm>
            </p:grpSpPr>
            <p:cxnSp>
              <p:nvCxnSpPr>
                <p:cNvPr id="70" name="Straight Connector 69"/>
                <p:cNvCxnSpPr>
                  <a:cxnSpLocks/>
                </p:cNvCxnSpPr>
                <p:nvPr/>
              </p:nvCxnSpPr>
              <p:spPr>
                <a:xfrm flipV="1">
                  <a:off x="3261124" y="3767618"/>
                  <a:ext cx="0" cy="796813"/>
                </a:xfrm>
                <a:prstGeom prst="line">
                  <a:avLst/>
                </a:prstGeom>
                <a:noFill/>
                <a:ln w="28575" cap="flat" cmpd="sng" algn="ctr">
                  <a:solidFill>
                    <a:schemeClr val="accent1"/>
                  </a:solidFill>
                  <a:prstDash val="solid"/>
                </a:ln>
                <a:effectLst/>
              </p:spPr>
            </p:cxnSp>
            <p:cxnSp>
              <p:nvCxnSpPr>
                <p:cNvPr id="79" name="Straight Connector 78"/>
                <p:cNvCxnSpPr>
                  <a:cxnSpLocks/>
                </p:cNvCxnSpPr>
                <p:nvPr/>
              </p:nvCxnSpPr>
              <p:spPr>
                <a:xfrm flipV="1">
                  <a:off x="2139703" y="3767618"/>
                  <a:ext cx="0" cy="796813"/>
                </a:xfrm>
                <a:prstGeom prst="line">
                  <a:avLst/>
                </a:prstGeom>
                <a:noFill/>
                <a:ln w="28575" cap="flat" cmpd="sng" algn="ctr">
                  <a:solidFill>
                    <a:schemeClr val="accent1"/>
                  </a:solidFill>
                  <a:prstDash val="solid"/>
                </a:ln>
                <a:effectLst/>
              </p:spPr>
            </p:cxnSp>
            <p:cxnSp>
              <p:nvCxnSpPr>
                <p:cNvPr id="85" name="Straight Connector 84"/>
                <p:cNvCxnSpPr>
                  <a:cxnSpLocks/>
                </p:cNvCxnSpPr>
                <p:nvPr/>
              </p:nvCxnSpPr>
              <p:spPr>
                <a:xfrm>
                  <a:off x="2139703" y="4564431"/>
                  <a:ext cx="1121421" cy="0"/>
                </a:xfrm>
                <a:prstGeom prst="line">
                  <a:avLst/>
                </a:prstGeom>
                <a:noFill/>
                <a:ln w="28575" cap="flat" cmpd="sng" algn="ctr">
                  <a:solidFill>
                    <a:schemeClr val="accent1"/>
                  </a:solidFill>
                  <a:prstDash val="solid"/>
                </a:ln>
                <a:effectLst/>
              </p:spPr>
            </p:cxnSp>
          </p:grpSp>
          <p:grpSp>
            <p:nvGrpSpPr>
              <p:cNvPr id="9" name="Group 8">
                <a:extLst>
                  <a:ext uri="{FF2B5EF4-FFF2-40B4-BE49-F238E27FC236}">
                    <a16:creationId xmlns:a16="http://schemas.microsoft.com/office/drawing/2014/main" id="{1E6123F4-3537-4654-BAC2-E846DB6A4B3D}"/>
                  </a:ext>
                </a:extLst>
              </p:cNvPr>
              <p:cNvGrpSpPr/>
              <p:nvPr/>
            </p:nvGrpSpPr>
            <p:grpSpPr>
              <a:xfrm>
                <a:off x="45198" y="3686082"/>
                <a:ext cx="1466974" cy="538904"/>
                <a:chOff x="260692" y="3767618"/>
                <a:chExt cx="1050336" cy="796813"/>
              </a:xfrm>
            </p:grpSpPr>
            <p:cxnSp>
              <p:nvCxnSpPr>
                <p:cNvPr id="36" name="Straight Connector 35"/>
                <p:cNvCxnSpPr>
                  <a:cxnSpLocks/>
                </p:cNvCxnSpPr>
                <p:nvPr/>
              </p:nvCxnSpPr>
              <p:spPr>
                <a:xfrm flipV="1">
                  <a:off x="260692" y="3767618"/>
                  <a:ext cx="0" cy="7968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1311028" y="3767618"/>
                  <a:ext cx="0" cy="7968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7" name="Straight Connector 86"/>
                <p:cNvCxnSpPr>
                  <a:cxnSpLocks/>
                </p:cNvCxnSpPr>
                <p:nvPr/>
              </p:nvCxnSpPr>
              <p:spPr>
                <a:xfrm>
                  <a:off x="260692" y="4550507"/>
                  <a:ext cx="1044413"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A1216668-AA3C-4F46-9DE5-BFCC21444870}"/>
                  </a:ext>
                </a:extLst>
              </p:cNvPr>
              <p:cNvCxnSpPr>
                <a:cxnSpLocks/>
              </p:cNvCxnSpPr>
              <p:nvPr/>
            </p:nvCxnSpPr>
            <p:spPr>
              <a:xfrm flipV="1">
                <a:off x="4956006" y="3200255"/>
                <a:ext cx="0" cy="614578"/>
              </a:xfrm>
              <a:prstGeom prst="line">
                <a:avLst/>
              </a:prstGeom>
              <a:noFill/>
              <a:ln w="28575" cap="flat" cmpd="sng" algn="ctr">
                <a:solidFill>
                  <a:schemeClr val="accent2"/>
                </a:solidFill>
                <a:prstDash val="solid"/>
                <a:headEnd type="none" w="med" len="med"/>
                <a:tailEnd type="arrow" w="med" len="med"/>
              </a:ln>
              <a:effectLst/>
            </p:spPr>
          </p:cxnSp>
          <p:sp>
            <p:nvSpPr>
              <p:cNvPr id="56" name="Rectangle 55"/>
              <p:cNvSpPr/>
              <p:nvPr/>
            </p:nvSpPr>
            <p:spPr>
              <a:xfrm>
                <a:off x="-96048" y="2886025"/>
                <a:ext cx="694944"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cxnSp>
            <p:nvCxnSpPr>
              <p:cNvPr id="43" name="Straight Connector 42">
                <a:extLst>
                  <a:ext uri="{FF2B5EF4-FFF2-40B4-BE49-F238E27FC236}">
                    <a16:creationId xmlns:a16="http://schemas.microsoft.com/office/drawing/2014/main" id="{DB995432-A0F0-47DF-970E-7BFE0A880EE3}"/>
                  </a:ext>
                </a:extLst>
              </p:cNvPr>
              <p:cNvCxnSpPr>
                <a:cxnSpLocks/>
              </p:cNvCxnSpPr>
              <p:nvPr/>
            </p:nvCxnSpPr>
            <p:spPr>
              <a:xfrm flipV="1">
                <a:off x="1090679" y="3049071"/>
                <a:ext cx="0" cy="796813"/>
              </a:xfrm>
              <a:prstGeom prst="line">
                <a:avLst/>
              </a:prstGeom>
              <a:noFill/>
              <a:ln w="28575" cap="flat" cmpd="sng" algn="ctr">
                <a:solidFill>
                  <a:schemeClr val="accent2"/>
                </a:solidFill>
                <a:prstDash val="solid"/>
              </a:ln>
              <a:effectLst/>
            </p:spPr>
          </p:cxnSp>
          <p:sp>
            <p:nvSpPr>
              <p:cNvPr id="63" name="Rectangle 62"/>
              <p:cNvSpPr/>
              <p:nvPr/>
            </p:nvSpPr>
            <p:spPr>
              <a:xfrm>
                <a:off x="4800636" y="2881781"/>
                <a:ext cx="694944"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cxnSp>
            <p:nvCxnSpPr>
              <p:cNvPr id="44" name="Straight Connector 43">
                <a:extLst>
                  <a:ext uri="{FF2B5EF4-FFF2-40B4-BE49-F238E27FC236}">
                    <a16:creationId xmlns:a16="http://schemas.microsoft.com/office/drawing/2014/main" id="{62B45087-8051-421B-85C7-9ADFB162E49F}"/>
                  </a:ext>
                </a:extLst>
              </p:cNvPr>
              <p:cNvCxnSpPr>
                <a:cxnSpLocks/>
              </p:cNvCxnSpPr>
              <p:nvPr/>
            </p:nvCxnSpPr>
            <p:spPr>
              <a:xfrm flipV="1">
                <a:off x="2349677" y="3026747"/>
                <a:ext cx="0" cy="796813"/>
              </a:xfrm>
              <a:prstGeom prst="line">
                <a:avLst/>
              </a:prstGeom>
              <a:noFill/>
              <a:ln w="28575" cap="flat" cmpd="sng" algn="ctr">
                <a:solidFill>
                  <a:schemeClr val="accent2"/>
                </a:solidFill>
                <a:prstDash val="solid"/>
              </a:ln>
              <a:effectLst/>
            </p:spPr>
          </p:cxnSp>
          <p:sp>
            <p:nvSpPr>
              <p:cNvPr id="68" name="Rectangle 67"/>
              <p:cNvSpPr/>
              <p:nvPr/>
            </p:nvSpPr>
            <p:spPr>
              <a:xfrm>
                <a:off x="955635" y="2881781"/>
                <a:ext cx="1556979" cy="310896"/>
              </a:xfrm>
              <a:prstGeom prst="rect">
                <a:avLst/>
              </a:prstGeom>
              <a:solidFill>
                <a:srgbClr val="92D050"/>
              </a:solidFill>
              <a:ln w="25400" cap="flat" cmpd="sng" algn="ctr">
                <a:solidFill>
                  <a:srgbClr val="4F81BD">
                    <a:shade val="50000"/>
                  </a:srgbClr>
                </a:solidFill>
                <a:prstDash val="solid"/>
              </a:ln>
              <a:effectLst/>
            </p:spPr>
            <p:txBody>
              <a:bodyPr rtlCol="0" anchor="ctr"/>
              <a:lstStyle/>
              <a:p>
                <a:pPr algn="ctr"/>
                <a:r>
                  <a:rPr lang="en-US" sz="1200" kern="0">
                    <a:solidFill>
                      <a:sysClr val="windowText" lastClr="000000"/>
                    </a:solidFill>
                    <a:latin typeface="Calibri"/>
                  </a:rPr>
                  <a:t>DUA overlay</a:t>
                </a:r>
                <a:endParaRPr lang="en-US" sz="2400" kern="0">
                  <a:solidFill>
                    <a:sysClr val="windowText" lastClr="000000"/>
                  </a:solidFill>
                  <a:latin typeface="Calibri"/>
                </a:endParaRPr>
              </a:p>
            </p:txBody>
          </p:sp>
          <p:cxnSp>
            <p:nvCxnSpPr>
              <p:cNvPr id="46" name="Straight Connector 45">
                <a:extLst>
                  <a:ext uri="{FF2B5EF4-FFF2-40B4-BE49-F238E27FC236}">
                    <a16:creationId xmlns:a16="http://schemas.microsoft.com/office/drawing/2014/main" id="{D5233A75-1466-4EBC-B04B-690B5A1AC873}"/>
                  </a:ext>
                </a:extLst>
              </p:cNvPr>
              <p:cNvCxnSpPr>
                <a:cxnSpLocks/>
              </p:cNvCxnSpPr>
              <p:nvPr/>
            </p:nvCxnSpPr>
            <p:spPr>
              <a:xfrm flipV="1">
                <a:off x="4267780" y="3011222"/>
                <a:ext cx="0" cy="796813"/>
              </a:xfrm>
              <a:prstGeom prst="line">
                <a:avLst/>
              </a:prstGeom>
              <a:noFill/>
              <a:ln w="28575" cap="flat" cmpd="sng" algn="ctr">
                <a:solidFill>
                  <a:schemeClr val="accent2"/>
                </a:solidFill>
                <a:prstDash val="solid"/>
              </a:ln>
              <a:effectLst/>
            </p:spPr>
          </p:cxnSp>
          <p:cxnSp>
            <p:nvCxnSpPr>
              <p:cNvPr id="45" name="Straight Connector 44">
                <a:extLst>
                  <a:ext uri="{FF2B5EF4-FFF2-40B4-BE49-F238E27FC236}">
                    <a16:creationId xmlns:a16="http://schemas.microsoft.com/office/drawing/2014/main" id="{B77E06AC-832E-4758-BB75-DCA4A0A31013}"/>
                  </a:ext>
                </a:extLst>
              </p:cNvPr>
              <p:cNvCxnSpPr>
                <a:cxnSpLocks/>
              </p:cNvCxnSpPr>
              <p:nvPr/>
            </p:nvCxnSpPr>
            <p:spPr>
              <a:xfrm flipV="1">
                <a:off x="3049553" y="3010248"/>
                <a:ext cx="0" cy="796813"/>
              </a:xfrm>
              <a:prstGeom prst="line">
                <a:avLst/>
              </a:prstGeom>
              <a:noFill/>
              <a:ln w="28575" cap="flat" cmpd="sng" algn="ctr">
                <a:solidFill>
                  <a:schemeClr val="accent2"/>
                </a:solidFill>
                <a:prstDash val="solid"/>
              </a:ln>
              <a:effectLst/>
            </p:spPr>
          </p:cxnSp>
          <p:sp>
            <p:nvSpPr>
              <p:cNvPr id="73" name="Rectangle 72"/>
              <p:cNvSpPr/>
              <p:nvPr/>
            </p:nvSpPr>
            <p:spPr>
              <a:xfrm>
                <a:off x="2902080" y="2881781"/>
                <a:ext cx="1537806" cy="310896"/>
              </a:xfrm>
              <a:prstGeom prst="rect">
                <a:avLst/>
              </a:prstGeom>
              <a:solidFill>
                <a:srgbClr val="92D050"/>
              </a:solidFill>
              <a:ln w="25400" cap="flat" cmpd="sng" algn="ctr">
                <a:solidFill>
                  <a:srgbClr val="4F81BD">
                    <a:shade val="50000"/>
                  </a:srgbClr>
                </a:solidFill>
                <a:prstDash val="solid"/>
              </a:ln>
              <a:effectLst/>
            </p:spPr>
            <p:txBody>
              <a:bodyPr rtlCol="0" anchor="ctr"/>
              <a:lstStyle/>
              <a:p>
                <a:pPr algn="ctr"/>
                <a:r>
                  <a:rPr lang="en-US" sz="1200" kern="0">
                    <a:solidFill>
                      <a:sysClr val="windowText" lastClr="000000"/>
                    </a:solidFill>
                    <a:latin typeface="Calibri"/>
                  </a:rPr>
                  <a:t>DUA overlay</a:t>
                </a:r>
              </a:p>
            </p:txBody>
          </p:sp>
          <p:cxnSp>
            <p:nvCxnSpPr>
              <p:cNvPr id="37" name="Straight Connector 36">
                <a:extLst>
                  <a:ext uri="{FF2B5EF4-FFF2-40B4-BE49-F238E27FC236}">
                    <a16:creationId xmlns:a16="http://schemas.microsoft.com/office/drawing/2014/main" id="{BDF6834C-2586-4337-84DD-F2415EC1EC2D}"/>
                  </a:ext>
                </a:extLst>
              </p:cNvPr>
              <p:cNvCxnSpPr>
                <a:cxnSpLocks/>
              </p:cNvCxnSpPr>
              <p:nvPr/>
            </p:nvCxnSpPr>
            <p:spPr>
              <a:xfrm>
                <a:off x="448033" y="3211903"/>
                <a:ext cx="0" cy="389247"/>
              </a:xfrm>
              <a:prstGeom prst="line">
                <a:avLst/>
              </a:prstGeom>
              <a:noFill/>
              <a:ln w="28575" cap="flat" cmpd="sng" algn="ctr">
                <a:solidFill>
                  <a:schemeClr val="accent2"/>
                </a:solidFill>
                <a:prstDash val="solid"/>
                <a:headEnd type="none" w="med" len="med"/>
                <a:tailEnd type="none" w="med" len="med"/>
              </a:ln>
              <a:effectLst/>
            </p:spPr>
          </p:cxnSp>
          <p:grpSp>
            <p:nvGrpSpPr>
              <p:cNvPr id="49" name="Group 48">
                <a:extLst>
                  <a:ext uri="{FF2B5EF4-FFF2-40B4-BE49-F238E27FC236}">
                    <a16:creationId xmlns:a16="http://schemas.microsoft.com/office/drawing/2014/main" id="{D2DDB87B-2EAC-415A-A9D1-A9F14EDFB35A}"/>
                  </a:ext>
                </a:extLst>
              </p:cNvPr>
              <p:cNvGrpSpPr/>
              <p:nvPr/>
            </p:nvGrpSpPr>
            <p:grpSpPr>
              <a:xfrm>
                <a:off x="434379" y="3848499"/>
                <a:ext cx="664988" cy="148928"/>
                <a:chOff x="260692" y="3767618"/>
                <a:chExt cx="1050336" cy="796813"/>
              </a:xfrm>
            </p:grpSpPr>
            <p:cxnSp>
              <p:nvCxnSpPr>
                <p:cNvPr id="50" name="Straight Connector 49">
                  <a:extLst>
                    <a:ext uri="{FF2B5EF4-FFF2-40B4-BE49-F238E27FC236}">
                      <a16:creationId xmlns:a16="http://schemas.microsoft.com/office/drawing/2014/main" id="{EC1767B8-61E1-482A-B878-8A35D2019F59}"/>
                    </a:ext>
                  </a:extLst>
                </p:cNvPr>
                <p:cNvCxnSpPr>
                  <a:cxnSpLocks/>
                </p:cNvCxnSpPr>
                <p:nvPr/>
              </p:nvCxnSpPr>
              <p:spPr>
                <a:xfrm flipV="1">
                  <a:off x="260692" y="3767618"/>
                  <a:ext cx="0" cy="79681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7E86B68-8F7D-4C24-B0B6-B6FA836F03C2}"/>
                    </a:ext>
                  </a:extLst>
                </p:cNvPr>
                <p:cNvCxnSpPr>
                  <a:cxnSpLocks/>
                </p:cNvCxnSpPr>
                <p:nvPr/>
              </p:nvCxnSpPr>
              <p:spPr>
                <a:xfrm flipV="1">
                  <a:off x="1311028" y="3767618"/>
                  <a:ext cx="0" cy="79681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5795A1-0162-4D2D-B771-8C709AC39C7F}"/>
                    </a:ext>
                  </a:extLst>
                </p:cNvPr>
                <p:cNvCxnSpPr>
                  <a:cxnSpLocks/>
                </p:cNvCxnSpPr>
                <p:nvPr/>
              </p:nvCxnSpPr>
              <p:spPr>
                <a:xfrm>
                  <a:off x="260692" y="4550507"/>
                  <a:ext cx="10444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96048" y="3601150"/>
                <a:ext cx="694944" cy="310896"/>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a:ea typeface="+mn-ea"/>
                    <a:cs typeface="+mn-cs"/>
                  </a:rPr>
                  <a:t>FPGA Connect</a:t>
                </a:r>
              </a:p>
            </p:txBody>
          </p:sp>
          <p:sp>
            <p:nvSpPr>
              <p:cNvPr id="67" name="Rectangle 66"/>
              <p:cNvSpPr/>
              <p:nvPr/>
            </p:nvSpPr>
            <p:spPr>
              <a:xfrm>
                <a:off x="955636" y="3601150"/>
                <a:ext cx="694944" cy="310896"/>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a:ea typeface="+mn-ea"/>
                    <a:cs typeface="+mn-cs"/>
                  </a:rPr>
                  <a:t>FPGA Connect</a:t>
                </a:r>
              </a:p>
            </p:txBody>
          </p:sp>
          <p:grpSp>
            <p:nvGrpSpPr>
              <p:cNvPr id="54" name="Group 53">
                <a:extLst>
                  <a:ext uri="{FF2B5EF4-FFF2-40B4-BE49-F238E27FC236}">
                    <a16:creationId xmlns:a16="http://schemas.microsoft.com/office/drawing/2014/main" id="{5F821132-6DE4-4766-AB7A-463702A6C690}"/>
                  </a:ext>
                </a:extLst>
              </p:cNvPr>
              <p:cNvGrpSpPr/>
              <p:nvPr/>
            </p:nvGrpSpPr>
            <p:grpSpPr>
              <a:xfrm>
                <a:off x="2347077" y="3829252"/>
                <a:ext cx="702192" cy="168175"/>
                <a:chOff x="260692" y="3767618"/>
                <a:chExt cx="1050336" cy="796813"/>
              </a:xfrm>
            </p:grpSpPr>
            <p:cxnSp>
              <p:nvCxnSpPr>
                <p:cNvPr id="57" name="Straight Connector 56">
                  <a:extLst>
                    <a:ext uri="{FF2B5EF4-FFF2-40B4-BE49-F238E27FC236}">
                      <a16:creationId xmlns:a16="http://schemas.microsoft.com/office/drawing/2014/main" id="{8D18F7A6-4E46-4F54-A406-A2003366E3B9}"/>
                    </a:ext>
                  </a:extLst>
                </p:cNvPr>
                <p:cNvCxnSpPr>
                  <a:cxnSpLocks/>
                </p:cNvCxnSpPr>
                <p:nvPr/>
              </p:nvCxnSpPr>
              <p:spPr>
                <a:xfrm flipV="1">
                  <a:off x="260692" y="3767618"/>
                  <a:ext cx="0" cy="79681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65DFDA7-67A0-4E58-9C1A-B64C83950F55}"/>
                    </a:ext>
                  </a:extLst>
                </p:cNvPr>
                <p:cNvCxnSpPr>
                  <a:cxnSpLocks/>
                </p:cNvCxnSpPr>
                <p:nvPr/>
              </p:nvCxnSpPr>
              <p:spPr>
                <a:xfrm flipV="1">
                  <a:off x="1311028" y="3767618"/>
                  <a:ext cx="0" cy="79681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77E5F0-6E49-409E-92C8-FE174A0A0AB6}"/>
                    </a:ext>
                  </a:extLst>
                </p:cNvPr>
                <p:cNvCxnSpPr>
                  <a:cxnSpLocks/>
                </p:cNvCxnSpPr>
                <p:nvPr/>
              </p:nvCxnSpPr>
              <p:spPr>
                <a:xfrm>
                  <a:off x="260692" y="4550507"/>
                  <a:ext cx="10444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4" name="Rectangle 73"/>
              <p:cNvSpPr/>
              <p:nvPr/>
            </p:nvSpPr>
            <p:spPr>
              <a:xfrm>
                <a:off x="1817671" y="3601150"/>
                <a:ext cx="694944" cy="310896"/>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LTL</a:t>
                </a:r>
              </a:p>
            </p:txBody>
          </p:sp>
          <p:sp>
            <p:nvSpPr>
              <p:cNvPr id="75" name="Rectangle 74"/>
              <p:cNvSpPr/>
              <p:nvPr/>
            </p:nvSpPr>
            <p:spPr>
              <a:xfrm>
                <a:off x="2902080" y="3601150"/>
                <a:ext cx="694944" cy="310896"/>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LTL</a:t>
                </a:r>
              </a:p>
            </p:txBody>
          </p:sp>
          <p:grpSp>
            <p:nvGrpSpPr>
              <p:cNvPr id="82" name="Group 81">
                <a:extLst>
                  <a:ext uri="{FF2B5EF4-FFF2-40B4-BE49-F238E27FC236}">
                    <a16:creationId xmlns:a16="http://schemas.microsoft.com/office/drawing/2014/main" id="{5C18AFC4-A28D-4044-91C1-170A8E445B96}"/>
                  </a:ext>
                </a:extLst>
              </p:cNvPr>
              <p:cNvGrpSpPr/>
              <p:nvPr/>
            </p:nvGrpSpPr>
            <p:grpSpPr>
              <a:xfrm>
                <a:off x="4267409" y="3852714"/>
                <a:ext cx="684032" cy="144713"/>
                <a:chOff x="260692" y="3767618"/>
                <a:chExt cx="1050336" cy="796813"/>
              </a:xfrm>
            </p:grpSpPr>
            <p:cxnSp>
              <p:nvCxnSpPr>
                <p:cNvPr id="83" name="Straight Connector 82">
                  <a:extLst>
                    <a:ext uri="{FF2B5EF4-FFF2-40B4-BE49-F238E27FC236}">
                      <a16:creationId xmlns:a16="http://schemas.microsoft.com/office/drawing/2014/main" id="{E99BACC1-0730-49D5-9D9A-510BAAFC29ED}"/>
                    </a:ext>
                  </a:extLst>
                </p:cNvPr>
                <p:cNvCxnSpPr>
                  <a:cxnSpLocks/>
                </p:cNvCxnSpPr>
                <p:nvPr/>
              </p:nvCxnSpPr>
              <p:spPr>
                <a:xfrm flipV="1">
                  <a:off x="260692" y="3767618"/>
                  <a:ext cx="0" cy="79681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F7795AD-3081-45B6-B6CF-5B916286EE9F}"/>
                    </a:ext>
                  </a:extLst>
                </p:cNvPr>
                <p:cNvCxnSpPr>
                  <a:cxnSpLocks/>
                </p:cNvCxnSpPr>
                <p:nvPr/>
              </p:nvCxnSpPr>
              <p:spPr>
                <a:xfrm flipV="1">
                  <a:off x="1311028" y="3767618"/>
                  <a:ext cx="0" cy="79681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1C063B1-A53B-4B49-805F-691FD822297B}"/>
                    </a:ext>
                  </a:extLst>
                </p:cNvPr>
                <p:cNvCxnSpPr>
                  <a:cxnSpLocks/>
                </p:cNvCxnSpPr>
                <p:nvPr/>
              </p:nvCxnSpPr>
              <p:spPr>
                <a:xfrm>
                  <a:off x="260692" y="4550507"/>
                  <a:ext cx="10444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2" name="Rectangle 61"/>
              <p:cNvSpPr/>
              <p:nvPr/>
            </p:nvSpPr>
            <p:spPr>
              <a:xfrm>
                <a:off x="4800636" y="3601150"/>
                <a:ext cx="694944" cy="310896"/>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a:ea typeface="+mn-ea"/>
                    <a:cs typeface="+mn-cs"/>
                  </a:rPr>
                  <a:t>FPGA Connect</a:t>
                </a:r>
              </a:p>
            </p:txBody>
          </p:sp>
          <p:sp>
            <p:nvSpPr>
              <p:cNvPr id="72" name="Rectangle 71"/>
              <p:cNvSpPr/>
              <p:nvPr/>
            </p:nvSpPr>
            <p:spPr>
              <a:xfrm>
                <a:off x="3744942" y="3601150"/>
                <a:ext cx="694944" cy="310896"/>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a:ea typeface="+mn-ea"/>
                    <a:cs typeface="+mn-cs"/>
                  </a:rPr>
                  <a:t>FPGA Connect</a:t>
                </a:r>
              </a:p>
            </p:txBody>
          </p:sp>
        </p:grpSp>
      </p:grpSp>
      <p:graphicFrame>
        <p:nvGraphicFramePr>
          <p:cNvPr id="8" name="Chart 7">
            <a:extLst>
              <a:ext uri="{FF2B5EF4-FFF2-40B4-BE49-F238E27FC236}">
                <a16:creationId xmlns:a16="http://schemas.microsoft.com/office/drawing/2014/main" id="{00000000-0008-0000-0000-000002000000}"/>
              </a:ext>
            </a:extLst>
          </p:cNvPr>
          <p:cNvGraphicFramePr>
            <a:graphicFrameLocks/>
          </p:cNvGraphicFramePr>
          <p:nvPr/>
        </p:nvGraphicFramePr>
        <p:xfrm>
          <a:off x="2318614" y="2140459"/>
          <a:ext cx="7177093" cy="4518139"/>
        </p:xfrm>
        <a:graphic>
          <a:graphicData uri="http://schemas.openxmlformats.org/drawingml/2006/chart">
            <c:chart xmlns:c="http://schemas.openxmlformats.org/drawingml/2006/chart" xmlns:r="http://schemas.openxmlformats.org/officeDocument/2006/relationships" r:id="rId3"/>
          </a:graphicData>
        </a:graphic>
      </p:graphicFrame>
      <p:sp>
        <p:nvSpPr>
          <p:cNvPr id="88" name="Content Placeholder 5">
            <a:extLst>
              <a:ext uri="{FF2B5EF4-FFF2-40B4-BE49-F238E27FC236}">
                <a16:creationId xmlns:a16="http://schemas.microsoft.com/office/drawing/2014/main" id="{CFB36CBE-447A-46EF-B9A0-B1C443A39A12}"/>
              </a:ext>
            </a:extLst>
          </p:cNvPr>
          <p:cNvSpPr txBox="1">
            <a:spLocks/>
          </p:cNvSpPr>
          <p:nvPr/>
        </p:nvSpPr>
        <p:spPr>
          <a:xfrm>
            <a:off x="6399957" y="1943367"/>
            <a:ext cx="5268875" cy="297713"/>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400" b="1" i="1"/>
              <a:t>Round Trip Time through FPGA Connect and DUA for 4 times, LTL twice</a:t>
            </a:r>
            <a:endParaRPr lang="en-US" sz="1400" b="1" i="1"/>
          </a:p>
        </p:txBody>
      </p:sp>
      <p:sp>
        <p:nvSpPr>
          <p:cNvPr id="3" name="Slide Number Placeholder 2">
            <a:extLst>
              <a:ext uri="{FF2B5EF4-FFF2-40B4-BE49-F238E27FC236}">
                <a16:creationId xmlns:a16="http://schemas.microsoft.com/office/drawing/2014/main" id="{FF6CFCAE-6732-4803-9FED-BFE7F1D24E35}"/>
              </a:ext>
            </a:extLst>
          </p:cNvPr>
          <p:cNvSpPr>
            <a:spLocks noGrp="1"/>
          </p:cNvSpPr>
          <p:nvPr>
            <p:ph type="sldNum" sz="quarter" idx="12"/>
          </p:nvPr>
        </p:nvSpPr>
        <p:spPr/>
        <p:txBody>
          <a:bodyPr/>
          <a:lstStyle/>
          <a:p>
            <a:fld id="{5BAE39EB-E0A3-463A-9068-EBA37F6442B3}" type="slidenum">
              <a:rPr lang="en-US" smtClean="0"/>
              <a:t>19</a:t>
            </a:fld>
            <a:endParaRPr lang="en-US"/>
          </a:p>
        </p:txBody>
      </p:sp>
      <p:sp>
        <p:nvSpPr>
          <p:cNvPr id="4" name="Date Placeholder 3">
            <a:extLst>
              <a:ext uri="{FF2B5EF4-FFF2-40B4-BE49-F238E27FC236}">
                <a16:creationId xmlns:a16="http://schemas.microsoft.com/office/drawing/2014/main" id="{2ECC2C06-12A1-4135-AFA0-D2A8220AD181}"/>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4015258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EBAD-5E47-4956-A8B1-DDEA815C3857}"/>
              </a:ext>
            </a:extLst>
          </p:cNvPr>
          <p:cNvSpPr>
            <a:spLocks noGrp="1"/>
          </p:cNvSpPr>
          <p:nvPr>
            <p:ph type="title"/>
          </p:nvPr>
        </p:nvSpPr>
        <p:spPr/>
        <p:txBody>
          <a:bodyPr/>
          <a:lstStyle/>
          <a:p>
            <a:r>
              <a:rPr lang="en-US" dirty="0"/>
              <a:t>Background: Server-centric Computing</a:t>
            </a:r>
          </a:p>
        </p:txBody>
      </p:sp>
      <p:sp>
        <p:nvSpPr>
          <p:cNvPr id="3" name="Content Placeholder 2">
            <a:extLst>
              <a:ext uri="{FF2B5EF4-FFF2-40B4-BE49-F238E27FC236}">
                <a16:creationId xmlns:a16="http://schemas.microsoft.com/office/drawing/2014/main" id="{A1BDF41C-F297-4B39-8D8C-93EDE9A7E961}"/>
              </a:ext>
            </a:extLst>
          </p:cNvPr>
          <p:cNvSpPr>
            <a:spLocks noGrp="1"/>
          </p:cNvSpPr>
          <p:nvPr>
            <p:ph idx="1"/>
          </p:nvPr>
        </p:nvSpPr>
        <p:spPr>
          <a:xfrm>
            <a:off x="571451" y="1473199"/>
            <a:ext cx="11469095" cy="4305264"/>
          </a:xfrm>
        </p:spPr>
        <p:txBody>
          <a:bodyPr/>
          <a:lstStyle/>
          <a:p>
            <a:r>
              <a:rPr lang="en-US" altLang="zh-CN" dirty="0"/>
              <a:t>Resources bound/shared/clustered:</a:t>
            </a:r>
            <a:r>
              <a:rPr lang="en-US" dirty="0"/>
              <a:t> relying on server CPU/memory</a:t>
            </a:r>
          </a:p>
          <a:p>
            <a:r>
              <a:rPr lang="en-US" dirty="0">
                <a:solidFill>
                  <a:schemeClr val="accent1"/>
                </a:solidFill>
              </a:rPr>
              <a:t>Can we make resources independent from servers?</a:t>
            </a:r>
          </a:p>
          <a:p>
            <a:endParaRPr lang="en-US" dirty="0"/>
          </a:p>
        </p:txBody>
      </p:sp>
      <p:sp>
        <p:nvSpPr>
          <p:cNvPr id="4" name="Date Placeholder 3">
            <a:extLst>
              <a:ext uri="{FF2B5EF4-FFF2-40B4-BE49-F238E27FC236}">
                <a16:creationId xmlns:a16="http://schemas.microsoft.com/office/drawing/2014/main" id="{D58B84AC-AC63-4420-86D2-6CA2A8FC034E}"/>
              </a:ext>
            </a:extLst>
          </p:cNvPr>
          <p:cNvSpPr>
            <a:spLocks noGrp="1"/>
          </p:cNvSpPr>
          <p:nvPr>
            <p:ph type="dt" sz="half" idx="10"/>
          </p:nvPr>
        </p:nvSpPr>
        <p:spPr/>
        <p:txBody>
          <a:bodyPr/>
          <a:lstStyle/>
          <a:p>
            <a:r>
              <a:rPr lang="en-US"/>
              <a:t>8/17/2019</a:t>
            </a:r>
          </a:p>
        </p:txBody>
      </p:sp>
      <p:sp>
        <p:nvSpPr>
          <p:cNvPr id="5" name="Slide Number Placeholder 4">
            <a:extLst>
              <a:ext uri="{FF2B5EF4-FFF2-40B4-BE49-F238E27FC236}">
                <a16:creationId xmlns:a16="http://schemas.microsoft.com/office/drawing/2014/main" id="{E7B5D712-0F6F-4B16-A061-C5EDE3D2A018}"/>
              </a:ext>
            </a:extLst>
          </p:cNvPr>
          <p:cNvSpPr>
            <a:spLocks noGrp="1"/>
          </p:cNvSpPr>
          <p:nvPr>
            <p:ph type="sldNum" sz="quarter" idx="12"/>
          </p:nvPr>
        </p:nvSpPr>
        <p:spPr/>
        <p:txBody>
          <a:bodyPr/>
          <a:lstStyle/>
          <a:p>
            <a:fld id="{975B7F04-B3FC-46EB-A3D1-049D0EE3BD27}" type="slidenum">
              <a:rPr lang="en-US" smtClean="0"/>
              <a:t>2</a:t>
            </a:fld>
            <a:endParaRPr lang="en-US"/>
          </a:p>
        </p:txBody>
      </p:sp>
      <p:cxnSp>
        <p:nvCxnSpPr>
          <p:cNvPr id="6" name="Straight Connector 5">
            <a:extLst>
              <a:ext uri="{FF2B5EF4-FFF2-40B4-BE49-F238E27FC236}">
                <a16:creationId xmlns:a16="http://schemas.microsoft.com/office/drawing/2014/main" id="{13B89CFD-D34E-4CFA-B084-1D103B90B895}"/>
              </a:ext>
            </a:extLst>
          </p:cNvPr>
          <p:cNvCxnSpPr>
            <a:cxnSpLocks/>
            <a:stCxn id="17" idx="3"/>
          </p:cNvCxnSpPr>
          <p:nvPr/>
        </p:nvCxnSpPr>
        <p:spPr>
          <a:xfrm flipV="1">
            <a:off x="1817326" y="5064234"/>
            <a:ext cx="665193" cy="305535"/>
          </a:xfrm>
          <a:prstGeom prst="line">
            <a:avLst/>
          </a:prstGeom>
          <a:ln w="28575">
            <a:solidFill>
              <a:srgbClr val="75C6EE"/>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9F888C-69C4-4E44-BB9B-0683B08C3651}"/>
              </a:ext>
            </a:extLst>
          </p:cNvPr>
          <p:cNvCxnSpPr>
            <a:cxnSpLocks/>
            <a:stCxn id="18" idx="0"/>
            <a:endCxn id="13" idx="2"/>
          </p:cNvCxnSpPr>
          <p:nvPr/>
        </p:nvCxnSpPr>
        <p:spPr>
          <a:xfrm flipV="1">
            <a:off x="2326166" y="5412616"/>
            <a:ext cx="343580" cy="393692"/>
          </a:xfrm>
          <a:prstGeom prst="line">
            <a:avLst/>
          </a:prstGeom>
          <a:ln w="28575">
            <a:solidFill>
              <a:srgbClr val="75C6E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D4A47C9-0F8A-4761-BC30-9334B8837227}"/>
              </a:ext>
            </a:extLst>
          </p:cNvPr>
          <p:cNvCxnSpPr>
            <a:cxnSpLocks/>
            <a:stCxn id="21" idx="1"/>
          </p:cNvCxnSpPr>
          <p:nvPr/>
        </p:nvCxnSpPr>
        <p:spPr>
          <a:xfrm flipH="1" flipV="1">
            <a:off x="3809190" y="5304854"/>
            <a:ext cx="1055756" cy="539755"/>
          </a:xfrm>
          <a:prstGeom prst="line">
            <a:avLst/>
          </a:prstGeom>
          <a:ln w="28575">
            <a:solidFill>
              <a:srgbClr val="75C6E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F71CAD-CAE1-4904-8A3D-760E21D94687}"/>
              </a:ext>
            </a:extLst>
          </p:cNvPr>
          <p:cNvCxnSpPr>
            <a:cxnSpLocks/>
            <a:endCxn id="22" idx="1"/>
          </p:cNvCxnSpPr>
          <p:nvPr/>
        </p:nvCxnSpPr>
        <p:spPr>
          <a:xfrm flipV="1">
            <a:off x="2691613" y="4586207"/>
            <a:ext cx="881802" cy="389516"/>
          </a:xfrm>
          <a:prstGeom prst="line">
            <a:avLst/>
          </a:prstGeom>
          <a:ln w="28575">
            <a:solidFill>
              <a:srgbClr val="75C6EE"/>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F817A8-F53B-4E59-94F0-49902F422A29}"/>
              </a:ext>
            </a:extLst>
          </p:cNvPr>
          <p:cNvCxnSpPr>
            <a:cxnSpLocks/>
            <a:stCxn id="12" idx="2"/>
            <a:endCxn id="13" idx="0"/>
          </p:cNvCxnSpPr>
          <p:nvPr/>
        </p:nvCxnSpPr>
        <p:spPr>
          <a:xfrm>
            <a:off x="2614783" y="4030521"/>
            <a:ext cx="54963" cy="615051"/>
          </a:xfrm>
          <a:prstGeom prst="line">
            <a:avLst/>
          </a:prstGeom>
          <a:ln w="28575">
            <a:solidFill>
              <a:srgbClr val="75C6EE"/>
            </a:solidFill>
          </a:ln>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364E74BF-977D-4D54-B066-3AECDAD4D19F}"/>
              </a:ext>
            </a:extLst>
          </p:cNvPr>
          <p:cNvSpPr/>
          <p:nvPr/>
        </p:nvSpPr>
        <p:spPr>
          <a:xfrm>
            <a:off x="5685357" y="4312965"/>
            <a:ext cx="824909" cy="56640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omputer&#10;&#10;Description automatically generated">
            <a:extLst>
              <a:ext uri="{FF2B5EF4-FFF2-40B4-BE49-F238E27FC236}">
                <a16:creationId xmlns:a16="http://schemas.microsoft.com/office/drawing/2014/main" id="{6D4FE599-7C85-4470-A49B-3ADB3A7A9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665" y="2553487"/>
            <a:ext cx="3634235" cy="1477034"/>
          </a:xfrm>
          <a:prstGeom prst="rect">
            <a:avLst/>
          </a:prstGeom>
        </p:spPr>
      </p:pic>
      <p:pic>
        <p:nvPicPr>
          <p:cNvPr id="13" name="Picture 12" descr="A close up of a logo&#10;&#10;Description automatically generated">
            <a:extLst>
              <a:ext uri="{FF2B5EF4-FFF2-40B4-BE49-F238E27FC236}">
                <a16:creationId xmlns:a16="http://schemas.microsoft.com/office/drawing/2014/main" id="{10F17BD5-E022-40DF-9190-2DED7B151D3F}"/>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1407" y="4645572"/>
            <a:ext cx="1336677" cy="767044"/>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FFD48F50-1664-4901-B6CE-211673EE3AB7}"/>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54984" y="3966733"/>
            <a:ext cx="1990910" cy="1142472"/>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03051339-5040-40BB-B1E6-BA769A41DB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583" y="4237574"/>
            <a:ext cx="1336676" cy="543255"/>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47698764-2B4A-4A5F-BEB9-675C105802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983" y="4389974"/>
            <a:ext cx="1336676" cy="543255"/>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8766ADC0-BF03-4A4C-8A1E-DF1BAAB9A9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650" y="5098141"/>
            <a:ext cx="1336676" cy="543255"/>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A394D21F-8F34-440D-B438-F789576787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7828" y="5806308"/>
            <a:ext cx="1336676" cy="54325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F07931EB-C9F2-4444-B54E-24969CCD64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0228" y="5958708"/>
            <a:ext cx="1336676" cy="543255"/>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57B75613-66E7-4DCB-A038-68871040DA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2628" y="6111108"/>
            <a:ext cx="1336676" cy="543255"/>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298884C1-DDAC-4FA2-92EE-B5D67F408E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82470" y="5273509"/>
            <a:ext cx="1336676" cy="543255"/>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778F7038-CAAB-4248-B91B-C8FD38552ED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3415" y="4314579"/>
            <a:ext cx="1336676" cy="543255"/>
          </a:xfrm>
          <a:prstGeom prst="rect">
            <a:avLst/>
          </a:prstGeom>
        </p:spPr>
      </p:pic>
      <p:pic>
        <p:nvPicPr>
          <p:cNvPr id="23" name="Picture 22" descr="A screenshot of a printer&#10;&#10;Description automatically generated">
            <a:extLst>
              <a:ext uri="{FF2B5EF4-FFF2-40B4-BE49-F238E27FC236}">
                <a16:creationId xmlns:a16="http://schemas.microsoft.com/office/drawing/2014/main" id="{27654801-F057-4AE8-AB5B-B9BC8D12EE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59508" y="5320037"/>
            <a:ext cx="1081524" cy="1236611"/>
          </a:xfrm>
          <a:prstGeom prst="rect">
            <a:avLst/>
          </a:prstGeom>
        </p:spPr>
      </p:pic>
      <p:pic>
        <p:nvPicPr>
          <p:cNvPr id="24" name="Picture 23" descr="A picture containing car&#10;&#10;Description automatically generated">
            <a:extLst>
              <a:ext uri="{FF2B5EF4-FFF2-40B4-BE49-F238E27FC236}">
                <a16:creationId xmlns:a16="http://schemas.microsoft.com/office/drawing/2014/main" id="{CB8C64C8-54B6-439E-8A98-245ADD4E72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40747" y="2961614"/>
            <a:ext cx="1081524" cy="1248854"/>
          </a:xfrm>
          <a:prstGeom prst="rect">
            <a:avLst/>
          </a:prstGeom>
        </p:spPr>
      </p:pic>
      <p:pic>
        <p:nvPicPr>
          <p:cNvPr id="25" name="Picture 24" descr="A screen shot of a computer&#10;&#10;Description automatically generated">
            <a:extLst>
              <a:ext uri="{FF2B5EF4-FFF2-40B4-BE49-F238E27FC236}">
                <a16:creationId xmlns:a16="http://schemas.microsoft.com/office/drawing/2014/main" id="{615FBA67-5483-4A77-9BF5-5E862B16ED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81941" y="2873485"/>
            <a:ext cx="1081524" cy="1236611"/>
          </a:xfrm>
          <a:prstGeom prst="rect">
            <a:avLst/>
          </a:prstGeom>
        </p:spPr>
      </p:pic>
      <p:pic>
        <p:nvPicPr>
          <p:cNvPr id="26" name="Picture 25" descr="A close up of a device&#10;&#10;Description automatically generated">
            <a:extLst>
              <a:ext uri="{FF2B5EF4-FFF2-40B4-BE49-F238E27FC236}">
                <a16:creationId xmlns:a16="http://schemas.microsoft.com/office/drawing/2014/main" id="{2C048B59-2CC4-470F-A2B0-D4475EF31BF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68536" y="2034234"/>
            <a:ext cx="1081524" cy="1248854"/>
          </a:xfrm>
          <a:prstGeom prst="rect">
            <a:avLst/>
          </a:prstGeom>
        </p:spPr>
      </p:pic>
      <p:pic>
        <p:nvPicPr>
          <p:cNvPr id="27" name="Picture 26" descr="A screenshot of a printer&#10;&#10;Description automatically generated">
            <a:extLst>
              <a:ext uri="{FF2B5EF4-FFF2-40B4-BE49-F238E27FC236}">
                <a16:creationId xmlns:a16="http://schemas.microsoft.com/office/drawing/2014/main" id="{8B1CBB3D-100A-49FB-8427-A569486CDF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39625" y="2627050"/>
            <a:ext cx="495373" cy="566408"/>
          </a:xfrm>
          <a:prstGeom prst="rect">
            <a:avLst/>
          </a:prstGeom>
        </p:spPr>
      </p:pic>
      <p:pic>
        <p:nvPicPr>
          <p:cNvPr id="28" name="Picture 27" descr="A picture containing car&#10;&#10;Description automatically generated">
            <a:extLst>
              <a:ext uri="{FF2B5EF4-FFF2-40B4-BE49-F238E27FC236}">
                <a16:creationId xmlns:a16="http://schemas.microsoft.com/office/drawing/2014/main" id="{EA424739-0A12-4CA8-8F86-95ED6A36C42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67710" y="2301469"/>
            <a:ext cx="495373" cy="572016"/>
          </a:xfrm>
          <a:prstGeom prst="rect">
            <a:avLst/>
          </a:prstGeom>
        </p:spPr>
      </p:pic>
      <p:pic>
        <p:nvPicPr>
          <p:cNvPr id="29" name="Picture 28" descr="A screen shot of a computer&#10;&#10;Description automatically generated">
            <a:extLst>
              <a:ext uri="{FF2B5EF4-FFF2-40B4-BE49-F238E27FC236}">
                <a16:creationId xmlns:a16="http://schemas.microsoft.com/office/drawing/2014/main" id="{0110A28C-1D84-42D6-827D-9A6244111AC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271598" y="5671583"/>
            <a:ext cx="495373" cy="566408"/>
          </a:xfrm>
          <a:prstGeom prst="rect">
            <a:avLst/>
          </a:prstGeom>
        </p:spPr>
      </p:pic>
      <p:pic>
        <p:nvPicPr>
          <p:cNvPr id="30" name="Picture 29" descr="A close up of a device&#10;&#10;Description automatically generated">
            <a:extLst>
              <a:ext uri="{FF2B5EF4-FFF2-40B4-BE49-F238E27FC236}">
                <a16:creationId xmlns:a16="http://schemas.microsoft.com/office/drawing/2014/main" id="{A81F37D5-DAE4-446E-9963-67D8D6D5BE6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99756" y="4588434"/>
            <a:ext cx="495373" cy="572016"/>
          </a:xfrm>
          <a:prstGeom prst="rect">
            <a:avLst/>
          </a:prstGeom>
        </p:spPr>
      </p:pic>
      <p:pic>
        <p:nvPicPr>
          <p:cNvPr id="31" name="Picture 30" descr="A screenshot of a printer&#10;&#10;Description automatically generated">
            <a:extLst>
              <a:ext uri="{FF2B5EF4-FFF2-40B4-BE49-F238E27FC236}">
                <a16:creationId xmlns:a16="http://schemas.microsoft.com/office/drawing/2014/main" id="{4857A8C8-A503-4C0A-BBAA-55E0436A0B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19413" y="4636697"/>
            <a:ext cx="495373" cy="566408"/>
          </a:xfrm>
          <a:prstGeom prst="rect">
            <a:avLst/>
          </a:prstGeom>
        </p:spPr>
      </p:pic>
      <p:pic>
        <p:nvPicPr>
          <p:cNvPr id="32" name="Picture 31" descr="A picture containing car&#10;&#10;Description automatically generated">
            <a:extLst>
              <a:ext uri="{FF2B5EF4-FFF2-40B4-BE49-F238E27FC236}">
                <a16:creationId xmlns:a16="http://schemas.microsoft.com/office/drawing/2014/main" id="{8819D06E-8E7F-41CF-BB1A-D2E3ADB9D92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84478" y="5384801"/>
            <a:ext cx="495373" cy="572016"/>
          </a:xfrm>
          <a:prstGeom prst="rect">
            <a:avLst/>
          </a:prstGeom>
        </p:spPr>
      </p:pic>
      <p:pic>
        <p:nvPicPr>
          <p:cNvPr id="33" name="Picture 32" descr="A screen shot of a computer&#10;&#10;Description automatically generated">
            <a:extLst>
              <a:ext uri="{FF2B5EF4-FFF2-40B4-BE49-F238E27FC236}">
                <a16:creationId xmlns:a16="http://schemas.microsoft.com/office/drawing/2014/main" id="{B3D47B74-9575-4E59-84B6-1A092405588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60537" y="5667556"/>
            <a:ext cx="495373" cy="566408"/>
          </a:xfrm>
          <a:prstGeom prst="rect">
            <a:avLst/>
          </a:prstGeom>
        </p:spPr>
      </p:pic>
      <p:pic>
        <p:nvPicPr>
          <p:cNvPr id="34" name="Picture 33" descr="A close up of a device&#10;&#10;Description automatically generated">
            <a:extLst>
              <a:ext uri="{FF2B5EF4-FFF2-40B4-BE49-F238E27FC236}">
                <a16:creationId xmlns:a16="http://schemas.microsoft.com/office/drawing/2014/main" id="{F8D7397E-8568-47E8-965E-7C39BAEBF4A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05097" y="4089697"/>
            <a:ext cx="495373" cy="572016"/>
          </a:xfrm>
          <a:prstGeom prst="rect">
            <a:avLst/>
          </a:prstGeom>
        </p:spPr>
      </p:pic>
      <p:cxnSp>
        <p:nvCxnSpPr>
          <p:cNvPr id="35" name="Straight Connector 34">
            <a:extLst>
              <a:ext uri="{FF2B5EF4-FFF2-40B4-BE49-F238E27FC236}">
                <a16:creationId xmlns:a16="http://schemas.microsoft.com/office/drawing/2014/main" id="{F48ADB2F-0D0A-4BE8-A7E2-923756A673BC}"/>
              </a:ext>
            </a:extLst>
          </p:cNvPr>
          <p:cNvCxnSpPr>
            <a:cxnSpLocks/>
            <a:stCxn id="25" idx="3"/>
          </p:cNvCxnSpPr>
          <p:nvPr/>
        </p:nvCxnSpPr>
        <p:spPr>
          <a:xfrm>
            <a:off x="8363465" y="3491791"/>
            <a:ext cx="1204253" cy="1087403"/>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225B5F-0F9A-4016-B2BB-EAF51FF3021D}"/>
              </a:ext>
            </a:extLst>
          </p:cNvPr>
          <p:cNvCxnSpPr>
            <a:cxnSpLocks/>
            <a:stCxn id="27" idx="2"/>
          </p:cNvCxnSpPr>
          <p:nvPr/>
        </p:nvCxnSpPr>
        <p:spPr>
          <a:xfrm>
            <a:off x="8787312" y="3193458"/>
            <a:ext cx="508399" cy="761216"/>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46D9F7-F343-42A1-89F2-F9A354EB9882}"/>
              </a:ext>
            </a:extLst>
          </p:cNvPr>
          <p:cNvCxnSpPr>
            <a:cxnSpLocks/>
          </p:cNvCxnSpPr>
          <p:nvPr/>
        </p:nvCxnSpPr>
        <p:spPr>
          <a:xfrm flipH="1">
            <a:off x="9650439" y="3165833"/>
            <a:ext cx="102472" cy="1361495"/>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118AA4-EFCD-4B36-B735-5293908A9E89}"/>
              </a:ext>
            </a:extLst>
          </p:cNvPr>
          <p:cNvCxnSpPr>
            <a:cxnSpLocks/>
            <a:stCxn id="28" idx="2"/>
          </p:cNvCxnSpPr>
          <p:nvPr/>
        </p:nvCxnSpPr>
        <p:spPr>
          <a:xfrm flipH="1">
            <a:off x="9617647" y="2873485"/>
            <a:ext cx="1297750" cy="1705709"/>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905150-A9A3-486F-AE2B-83BC588E942F}"/>
              </a:ext>
            </a:extLst>
          </p:cNvPr>
          <p:cNvCxnSpPr>
            <a:cxnSpLocks/>
            <a:stCxn id="24" idx="1"/>
          </p:cNvCxnSpPr>
          <p:nvPr/>
        </p:nvCxnSpPr>
        <p:spPr>
          <a:xfrm flipH="1">
            <a:off x="9137411" y="3586041"/>
            <a:ext cx="1703336" cy="1457547"/>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6C4098D-2D22-4B2C-85D7-5070B0282611}"/>
              </a:ext>
            </a:extLst>
          </p:cNvPr>
          <p:cNvCxnSpPr>
            <a:cxnSpLocks/>
            <a:stCxn id="30" idx="3"/>
          </p:cNvCxnSpPr>
          <p:nvPr/>
        </p:nvCxnSpPr>
        <p:spPr>
          <a:xfrm flipV="1">
            <a:off x="7995129" y="4556280"/>
            <a:ext cx="1554886" cy="318162"/>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4864D6-13F2-414A-B99A-AB6A8D8A031A}"/>
              </a:ext>
            </a:extLst>
          </p:cNvPr>
          <p:cNvCxnSpPr>
            <a:cxnSpLocks/>
            <a:stCxn id="33" idx="3"/>
          </p:cNvCxnSpPr>
          <p:nvPr/>
        </p:nvCxnSpPr>
        <p:spPr>
          <a:xfrm flipV="1">
            <a:off x="8155910" y="4579194"/>
            <a:ext cx="1385537" cy="1371566"/>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88A451-51BF-4707-931A-025AFAFC548B}"/>
              </a:ext>
            </a:extLst>
          </p:cNvPr>
          <p:cNvCxnSpPr>
            <a:cxnSpLocks/>
          </p:cNvCxnSpPr>
          <p:nvPr/>
        </p:nvCxnSpPr>
        <p:spPr>
          <a:xfrm flipV="1">
            <a:off x="9381797" y="4159468"/>
            <a:ext cx="261635" cy="1179042"/>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0F3AB6-3E6D-49DF-845A-72D198C4E727}"/>
              </a:ext>
            </a:extLst>
          </p:cNvPr>
          <p:cNvCxnSpPr>
            <a:cxnSpLocks/>
            <a:stCxn id="29" idx="0"/>
          </p:cNvCxnSpPr>
          <p:nvPr/>
        </p:nvCxnSpPr>
        <p:spPr>
          <a:xfrm flipH="1" flipV="1">
            <a:off x="9499475" y="4067105"/>
            <a:ext cx="1019810" cy="1604478"/>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C71E861-F760-4F19-B309-782AE5F85923}"/>
              </a:ext>
            </a:extLst>
          </p:cNvPr>
          <p:cNvCxnSpPr>
            <a:cxnSpLocks/>
            <a:stCxn id="32" idx="0"/>
          </p:cNvCxnSpPr>
          <p:nvPr/>
        </p:nvCxnSpPr>
        <p:spPr>
          <a:xfrm flipH="1" flipV="1">
            <a:off x="9604081" y="4180517"/>
            <a:ext cx="1828084" cy="1204284"/>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A15650-5309-412C-B13B-1114D5F5FDA2}"/>
              </a:ext>
            </a:extLst>
          </p:cNvPr>
          <p:cNvCxnSpPr>
            <a:cxnSpLocks/>
            <a:stCxn id="31" idx="1"/>
          </p:cNvCxnSpPr>
          <p:nvPr/>
        </p:nvCxnSpPr>
        <p:spPr>
          <a:xfrm flipH="1" flipV="1">
            <a:off x="9615055" y="4525818"/>
            <a:ext cx="1604358" cy="394083"/>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666D3A-D9E6-4F0F-BB40-7B33DFF2DB73}"/>
              </a:ext>
            </a:extLst>
          </p:cNvPr>
          <p:cNvCxnSpPr>
            <a:cxnSpLocks/>
            <a:stCxn id="34" idx="1"/>
          </p:cNvCxnSpPr>
          <p:nvPr/>
        </p:nvCxnSpPr>
        <p:spPr>
          <a:xfrm flipH="1">
            <a:off x="9604403" y="4375705"/>
            <a:ext cx="1900694" cy="194355"/>
          </a:xfrm>
          <a:prstGeom prst="line">
            <a:avLst/>
          </a:prstGeom>
          <a:ln w="28575">
            <a:solidFill>
              <a:srgbClr val="75D17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589C09-F75C-4CEE-9653-F09C47F713D6}"/>
              </a:ext>
            </a:extLst>
          </p:cNvPr>
          <p:cNvCxnSpPr>
            <a:cxnSpLocks/>
            <a:endCxn id="21" idx="1"/>
          </p:cNvCxnSpPr>
          <p:nvPr/>
        </p:nvCxnSpPr>
        <p:spPr>
          <a:xfrm>
            <a:off x="2932151" y="5153783"/>
            <a:ext cx="650319" cy="391354"/>
          </a:xfrm>
          <a:prstGeom prst="line">
            <a:avLst/>
          </a:prstGeom>
          <a:ln w="28575">
            <a:solidFill>
              <a:srgbClr val="75C6E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87CF954-DE59-42BC-A1D8-78B00DC082A9}"/>
              </a:ext>
            </a:extLst>
          </p:cNvPr>
          <p:cNvCxnSpPr>
            <a:cxnSpLocks/>
            <a:stCxn id="16" idx="3"/>
          </p:cNvCxnSpPr>
          <p:nvPr/>
        </p:nvCxnSpPr>
        <p:spPr>
          <a:xfrm>
            <a:off x="1685659" y="4661602"/>
            <a:ext cx="845173" cy="391353"/>
          </a:xfrm>
          <a:prstGeom prst="line">
            <a:avLst/>
          </a:prstGeom>
          <a:ln w="28575">
            <a:solidFill>
              <a:srgbClr val="75C6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46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Evaluation – Logic Overhead</a:t>
            </a:r>
          </a:p>
        </p:txBody>
      </p:sp>
      <p:sp>
        <p:nvSpPr>
          <p:cNvPr id="3" name="Content Placeholder 2"/>
          <p:cNvSpPr>
            <a:spLocks noGrp="1"/>
          </p:cNvSpPr>
          <p:nvPr>
            <p:ph idx="1"/>
          </p:nvPr>
        </p:nvSpPr>
        <p:spPr>
          <a:xfrm>
            <a:off x="7240658" y="1982932"/>
            <a:ext cx="3022530" cy="1799704"/>
          </a:xfrm>
        </p:spPr>
        <p:txBody>
          <a:bodyPr>
            <a:normAutofit fontScale="85000" lnSpcReduction="20000"/>
          </a:bodyPr>
          <a:lstStyle/>
          <a:p>
            <a:pPr marL="0" indent="0" algn="ctr">
              <a:buNone/>
            </a:pPr>
            <a:r>
              <a:rPr lang="en-US" sz="3800" b="1"/>
              <a:t>DUA Overlay</a:t>
            </a:r>
          </a:p>
          <a:p>
            <a:r>
              <a:rPr lang="en-US" sz="3300"/>
              <a:t>2 Ports: </a:t>
            </a:r>
            <a:r>
              <a:rPr lang="en-US" sz="3300" b="1"/>
              <a:t>4.24%</a:t>
            </a:r>
          </a:p>
          <a:p>
            <a:r>
              <a:rPr lang="en-US" sz="3300"/>
              <a:t>4 Ports: </a:t>
            </a:r>
            <a:r>
              <a:rPr lang="en-US" sz="3300" b="1"/>
              <a:t>9.29%</a:t>
            </a:r>
            <a:endParaRPr lang="en-US" sz="3300"/>
          </a:p>
          <a:p>
            <a:r>
              <a:rPr lang="en-US" sz="3300"/>
              <a:t>8 Ports: </a:t>
            </a:r>
            <a:r>
              <a:rPr lang="en-US" sz="3300" b="1"/>
              <a:t>19.86%</a:t>
            </a:r>
            <a:endParaRPr lang="en-US" sz="3300"/>
          </a:p>
        </p:txBody>
      </p:sp>
      <p:sp>
        <p:nvSpPr>
          <p:cNvPr id="4" name="Rectangle 3">
            <a:extLst>
              <a:ext uri="{FF2B5EF4-FFF2-40B4-BE49-F238E27FC236}">
                <a16:creationId xmlns:a16="http://schemas.microsoft.com/office/drawing/2014/main" id="{7306BE67-7910-427A-AE11-15CD5CC1BB83}"/>
              </a:ext>
            </a:extLst>
          </p:cNvPr>
          <p:cNvSpPr/>
          <p:nvPr/>
        </p:nvSpPr>
        <p:spPr>
          <a:xfrm>
            <a:off x="7175486" y="4330820"/>
            <a:ext cx="3399644" cy="1532727"/>
          </a:xfrm>
          <a:prstGeom prst="rect">
            <a:avLst/>
          </a:prstGeom>
        </p:spPr>
        <p:txBody>
          <a:bodyPr wrap="square">
            <a:spAutoFit/>
          </a:bodyPr>
          <a:lstStyle/>
          <a:p>
            <a:pPr algn="ctr"/>
            <a:r>
              <a:rPr lang="en-US" sz="3200" b="1"/>
              <a:t>DUA Underlay</a:t>
            </a:r>
          </a:p>
          <a:p>
            <a:pPr marL="342900" indent="-342900" algn="ctr">
              <a:spcBef>
                <a:spcPct val="20000"/>
              </a:spcBef>
              <a:buFont typeface="Arial" pitchFamily="34" charset="0"/>
              <a:buChar char="•"/>
            </a:pPr>
            <a:r>
              <a:rPr lang="en-US" sz="2800"/>
              <a:t>4 Stacks and 3 PHY Interfaces: </a:t>
            </a:r>
            <a:r>
              <a:rPr lang="en-US" sz="2800" b="1"/>
              <a:t>0.25%</a:t>
            </a:r>
          </a:p>
        </p:txBody>
      </p:sp>
      <p:pic>
        <p:nvPicPr>
          <p:cNvPr id="5" name="Picture 4"/>
          <p:cNvPicPr>
            <a:picLocks noChangeAspect="1"/>
          </p:cNvPicPr>
          <p:nvPr/>
        </p:nvPicPr>
        <p:blipFill>
          <a:blip r:embed="rId3"/>
          <a:stretch>
            <a:fillRect/>
          </a:stretch>
        </p:blipFill>
        <p:spPr>
          <a:xfrm>
            <a:off x="828675" y="1301789"/>
            <a:ext cx="5810249" cy="2907348"/>
          </a:xfrm>
          <a:prstGeom prst="rect">
            <a:avLst/>
          </a:prstGeom>
        </p:spPr>
      </p:pic>
      <p:sp>
        <p:nvSpPr>
          <p:cNvPr id="11" name="Slide Number Placeholder 10"/>
          <p:cNvSpPr>
            <a:spLocks noGrp="1"/>
          </p:cNvSpPr>
          <p:nvPr>
            <p:ph type="sldNum" sz="quarter" idx="12"/>
          </p:nvPr>
        </p:nvSpPr>
        <p:spPr/>
        <p:txBody>
          <a:bodyPr/>
          <a:lstStyle/>
          <a:p>
            <a:fld id="{5BAE39EB-E0A3-463A-9068-EBA37F6442B3}" type="slidenum">
              <a:rPr lang="en-US" smtClean="0"/>
              <a:t>20</a:t>
            </a:fld>
            <a:endParaRPr lang="en-US"/>
          </a:p>
        </p:txBody>
      </p:sp>
      <p:pic>
        <p:nvPicPr>
          <p:cNvPr id="7" name="Picture 6"/>
          <p:cNvPicPr>
            <a:picLocks noChangeAspect="1"/>
          </p:cNvPicPr>
          <p:nvPr/>
        </p:nvPicPr>
        <p:blipFill>
          <a:blip r:embed="rId4">
            <a:duotone>
              <a:prstClr val="black"/>
              <a:schemeClr val="bg1">
                <a:tint val="45000"/>
                <a:satMod val="400000"/>
              </a:schemeClr>
            </a:duotone>
          </a:blip>
          <a:stretch>
            <a:fillRect/>
          </a:stretch>
        </p:blipFill>
        <p:spPr>
          <a:xfrm>
            <a:off x="828676" y="4403458"/>
            <a:ext cx="5810249" cy="2234379"/>
          </a:xfrm>
          <a:prstGeom prst="rect">
            <a:avLst/>
          </a:prstGeom>
          <a:noFill/>
        </p:spPr>
      </p:pic>
      <p:sp>
        <p:nvSpPr>
          <p:cNvPr id="8" name="Date Placeholder 7">
            <a:extLst>
              <a:ext uri="{FF2B5EF4-FFF2-40B4-BE49-F238E27FC236}">
                <a16:creationId xmlns:a16="http://schemas.microsoft.com/office/drawing/2014/main" id="{9A82B04A-6717-49AD-BB78-B46C0955A95F}"/>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698817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B11DF4-F7BA-47C1-8F2A-2E348D91B7ED}"/>
              </a:ext>
            </a:extLst>
          </p:cNvPr>
          <p:cNvSpPr>
            <a:spLocks noGrp="1"/>
          </p:cNvSpPr>
          <p:nvPr>
            <p:ph type="title"/>
          </p:nvPr>
        </p:nvSpPr>
        <p:spPr/>
        <p:txBody>
          <a:bodyPr/>
          <a:lstStyle/>
          <a:p>
            <a:r>
              <a:rPr lang="en-US" dirty="0"/>
              <a:t>Application: Terminus for AI</a:t>
            </a:r>
          </a:p>
        </p:txBody>
      </p:sp>
      <p:sp>
        <p:nvSpPr>
          <p:cNvPr id="7" name="Text Placeholder 6">
            <a:extLst>
              <a:ext uri="{FF2B5EF4-FFF2-40B4-BE49-F238E27FC236}">
                <a16:creationId xmlns:a16="http://schemas.microsoft.com/office/drawing/2014/main" id="{C62E9B92-A2C5-4162-8AAB-2431809B185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BF60F23D-0FDC-4350-A974-E5E3301DE91D}"/>
              </a:ext>
            </a:extLst>
          </p:cNvPr>
          <p:cNvSpPr>
            <a:spLocks noGrp="1"/>
          </p:cNvSpPr>
          <p:nvPr>
            <p:ph type="dt" sz="half" idx="10"/>
          </p:nvPr>
        </p:nvSpPr>
        <p:spPr/>
        <p:txBody>
          <a:bodyPr/>
          <a:lstStyle/>
          <a:p>
            <a:r>
              <a:rPr lang="en-US"/>
              <a:t>8/17/2019</a:t>
            </a:r>
          </a:p>
        </p:txBody>
      </p:sp>
      <p:sp>
        <p:nvSpPr>
          <p:cNvPr id="5" name="Slide Number Placeholder 4">
            <a:extLst>
              <a:ext uri="{FF2B5EF4-FFF2-40B4-BE49-F238E27FC236}">
                <a16:creationId xmlns:a16="http://schemas.microsoft.com/office/drawing/2014/main" id="{D6A472FF-90A1-4E1F-ACCD-C217F7A424FA}"/>
              </a:ext>
            </a:extLst>
          </p:cNvPr>
          <p:cNvSpPr>
            <a:spLocks noGrp="1"/>
          </p:cNvSpPr>
          <p:nvPr>
            <p:ph type="sldNum" sz="quarter" idx="12"/>
          </p:nvPr>
        </p:nvSpPr>
        <p:spPr/>
        <p:txBody>
          <a:bodyPr/>
          <a:lstStyle/>
          <a:p>
            <a:fld id="{975B7F04-B3FC-46EB-A3D1-049D0EE3BD27}" type="slidenum">
              <a:rPr lang="en-US" smtClean="0"/>
              <a:t>21</a:t>
            </a:fld>
            <a:endParaRPr lang="en-US"/>
          </a:p>
        </p:txBody>
      </p:sp>
    </p:spTree>
    <p:extLst>
      <p:ext uri="{BB962C8B-B14F-4D97-AF65-F5344CB8AC3E}">
        <p14:creationId xmlns:p14="http://schemas.microsoft.com/office/powerpoint/2010/main" val="256197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AB7825EE-C07B-42B1-BC30-99E52A6526C0}"/>
              </a:ext>
            </a:extLst>
          </p:cNvPr>
          <p:cNvSpPr>
            <a:spLocks noGrp="1"/>
          </p:cNvSpPr>
          <p:nvPr>
            <p:ph type="sldNum" sz="quarter" idx="12"/>
          </p:nvPr>
        </p:nvSpPr>
        <p:spPr/>
        <p:txBody>
          <a:bodyPr/>
          <a:lstStyle/>
          <a:p>
            <a:fld id="{50E91EC9-588C-4EDF-959C-8F9C4E9340DB}" type="slidenum">
              <a:rPr lang="zh-CN" altLang="en-US" smtClean="0"/>
              <a:t>22</a:t>
            </a:fld>
            <a:endParaRPr lang="zh-CN" altLang="en-US"/>
          </a:p>
        </p:txBody>
      </p:sp>
      <p:sp>
        <p:nvSpPr>
          <p:cNvPr id="45" name="Title 1">
            <a:extLst>
              <a:ext uri="{FF2B5EF4-FFF2-40B4-BE49-F238E27FC236}">
                <a16:creationId xmlns:a16="http://schemas.microsoft.com/office/drawing/2014/main" id="{2E87AEBF-0F08-4BC8-9F8F-4BBD2F1740F3}"/>
              </a:ext>
            </a:extLst>
          </p:cNvPr>
          <p:cNvSpPr>
            <a:spLocks noGrp="1"/>
          </p:cNvSpPr>
          <p:nvPr>
            <p:ph type="title"/>
          </p:nvPr>
        </p:nvSpPr>
        <p:spPr>
          <a:xfrm>
            <a:off x="838200" y="365125"/>
            <a:ext cx="10515600" cy="1325563"/>
          </a:xfrm>
        </p:spPr>
        <p:txBody>
          <a:bodyPr>
            <a:normAutofit/>
          </a:bodyPr>
          <a:lstStyle/>
          <a:p>
            <a:r>
              <a:rPr lang="en-US"/>
              <a:t>Application: Terminus for </a:t>
            </a:r>
            <a:r>
              <a:rPr lang="en-US">
                <a:cs typeface="Calibri Light"/>
              </a:rPr>
              <a:t>AI Acceleration</a:t>
            </a:r>
          </a:p>
        </p:txBody>
      </p:sp>
      <p:grpSp>
        <p:nvGrpSpPr>
          <p:cNvPr id="198" name="Group 197">
            <a:extLst>
              <a:ext uri="{FF2B5EF4-FFF2-40B4-BE49-F238E27FC236}">
                <a16:creationId xmlns:a16="http://schemas.microsoft.com/office/drawing/2014/main" id="{CADDE830-6536-4DF3-9CFE-B7423BF917F6}"/>
              </a:ext>
            </a:extLst>
          </p:cNvPr>
          <p:cNvGrpSpPr/>
          <p:nvPr/>
        </p:nvGrpSpPr>
        <p:grpSpPr>
          <a:xfrm>
            <a:off x="1773057" y="1787077"/>
            <a:ext cx="8645887" cy="4652066"/>
            <a:chOff x="1374413" y="1787077"/>
            <a:chExt cx="8645887" cy="4652066"/>
          </a:xfrm>
        </p:grpSpPr>
        <p:grpSp>
          <p:nvGrpSpPr>
            <p:cNvPr id="194" name="Group 193">
              <a:extLst>
                <a:ext uri="{FF2B5EF4-FFF2-40B4-BE49-F238E27FC236}">
                  <a16:creationId xmlns:a16="http://schemas.microsoft.com/office/drawing/2014/main" id="{C3D1A28F-20E3-409C-A059-0782783F02F1}"/>
                </a:ext>
              </a:extLst>
            </p:cNvPr>
            <p:cNvGrpSpPr/>
            <p:nvPr/>
          </p:nvGrpSpPr>
          <p:grpSpPr>
            <a:xfrm>
              <a:off x="1374413" y="1903234"/>
              <a:ext cx="3340444" cy="4535909"/>
              <a:chOff x="1374413" y="1903234"/>
              <a:chExt cx="3340444" cy="4535909"/>
            </a:xfrm>
          </p:grpSpPr>
          <p:grpSp>
            <p:nvGrpSpPr>
              <p:cNvPr id="154" name="Group 153">
                <a:extLst>
                  <a:ext uri="{FF2B5EF4-FFF2-40B4-BE49-F238E27FC236}">
                    <a16:creationId xmlns:a16="http://schemas.microsoft.com/office/drawing/2014/main" id="{F643B3C2-BBC9-41B2-B998-9E0015BE2468}"/>
                  </a:ext>
                </a:extLst>
              </p:cNvPr>
              <p:cNvGrpSpPr/>
              <p:nvPr/>
            </p:nvGrpSpPr>
            <p:grpSpPr>
              <a:xfrm>
                <a:off x="1374413" y="1903234"/>
                <a:ext cx="3340444" cy="3863090"/>
                <a:chOff x="336075" y="1796795"/>
                <a:chExt cx="3340444" cy="3863090"/>
              </a:xfrm>
            </p:grpSpPr>
            <p:grpSp>
              <p:nvGrpSpPr>
                <p:cNvPr id="19" name="Group 18">
                  <a:extLst>
                    <a:ext uri="{FF2B5EF4-FFF2-40B4-BE49-F238E27FC236}">
                      <a16:creationId xmlns:a16="http://schemas.microsoft.com/office/drawing/2014/main" id="{0AD8870B-1F46-4343-868A-7877CA24D56D}"/>
                    </a:ext>
                  </a:extLst>
                </p:cNvPr>
                <p:cNvGrpSpPr/>
                <p:nvPr/>
              </p:nvGrpSpPr>
              <p:grpSpPr>
                <a:xfrm>
                  <a:off x="669715" y="1796795"/>
                  <a:ext cx="2066925" cy="2364969"/>
                  <a:chOff x="1682375" y="2378120"/>
                  <a:chExt cx="2146676" cy="3022553"/>
                </a:xfrm>
              </p:grpSpPr>
              <p:sp>
                <p:nvSpPr>
                  <p:cNvPr id="9" name="Rectangle: Rounded Corners 8">
                    <a:extLst>
                      <a:ext uri="{FF2B5EF4-FFF2-40B4-BE49-F238E27FC236}">
                        <a16:creationId xmlns:a16="http://schemas.microsoft.com/office/drawing/2014/main" id="{7B54C170-8177-4A15-AEBD-3645AA141E37}"/>
                      </a:ext>
                    </a:extLst>
                  </p:cNvPr>
                  <p:cNvSpPr/>
                  <p:nvPr/>
                </p:nvSpPr>
                <p:spPr>
                  <a:xfrm>
                    <a:off x="1682375" y="2378120"/>
                    <a:ext cx="2146676" cy="30225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94515CF-AD44-4D38-AC95-57D9256E588E}"/>
                      </a:ext>
                    </a:extLst>
                  </p:cNvPr>
                  <p:cNvSpPr txBox="1"/>
                  <p:nvPr/>
                </p:nvSpPr>
                <p:spPr>
                  <a:xfrm>
                    <a:off x="1781174" y="2408554"/>
                    <a:ext cx="1803038" cy="472025"/>
                  </a:xfrm>
                  <a:prstGeom prst="rect">
                    <a:avLst/>
                  </a:prstGeom>
                  <a:noFill/>
                </p:spPr>
                <p:txBody>
                  <a:bodyPr wrap="none" rtlCol="0">
                    <a:spAutoFit/>
                  </a:bodyPr>
                  <a:lstStyle/>
                  <a:p>
                    <a:r>
                      <a:rPr lang="en-US">
                        <a:solidFill>
                          <a:schemeClr val="bg1"/>
                        </a:solidFill>
                      </a:rPr>
                      <a:t>AI Preprocessing</a:t>
                    </a:r>
                  </a:p>
                </p:txBody>
              </p:sp>
            </p:grpSp>
            <p:sp>
              <p:nvSpPr>
                <p:cNvPr id="90" name="Rectangle 89">
                  <a:extLst>
                    <a:ext uri="{FF2B5EF4-FFF2-40B4-BE49-F238E27FC236}">
                      <a16:creationId xmlns:a16="http://schemas.microsoft.com/office/drawing/2014/main" id="{161B4E00-215D-43BF-A5E0-D3311F7A0A5C}"/>
                    </a:ext>
                  </a:extLst>
                </p:cNvPr>
                <p:cNvSpPr/>
                <p:nvPr/>
              </p:nvSpPr>
              <p:spPr>
                <a:xfrm>
                  <a:off x="1209155" y="5156658"/>
                  <a:ext cx="988044" cy="5032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NVMe SSD</a:t>
                  </a:r>
                </a:p>
              </p:txBody>
            </p:sp>
            <p:sp>
              <p:nvSpPr>
                <p:cNvPr id="91" name="Rectangle 90">
                  <a:extLst>
                    <a:ext uri="{FF2B5EF4-FFF2-40B4-BE49-F238E27FC236}">
                      <a16:creationId xmlns:a16="http://schemas.microsoft.com/office/drawing/2014/main" id="{4BF7793B-B2D5-425C-9912-72239F969C01}"/>
                    </a:ext>
                  </a:extLst>
                </p:cNvPr>
                <p:cNvSpPr/>
                <p:nvPr/>
              </p:nvSpPr>
              <p:spPr>
                <a:xfrm>
                  <a:off x="1059151" y="3573904"/>
                  <a:ext cx="1280160"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a:t>Data Load</a:t>
                  </a:r>
                </a:p>
              </p:txBody>
            </p:sp>
            <p:sp>
              <p:nvSpPr>
                <p:cNvPr id="92" name="Rectangle 91">
                  <a:extLst>
                    <a:ext uri="{FF2B5EF4-FFF2-40B4-BE49-F238E27FC236}">
                      <a16:creationId xmlns:a16="http://schemas.microsoft.com/office/drawing/2014/main" id="{4B2FAAB4-3311-48E6-975C-CED2406449CD}"/>
                    </a:ext>
                  </a:extLst>
                </p:cNvPr>
                <p:cNvSpPr/>
                <p:nvPr/>
              </p:nvSpPr>
              <p:spPr>
                <a:xfrm>
                  <a:off x="1059151" y="2907424"/>
                  <a:ext cx="1280160" cy="4572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b="1"/>
                    <a:t>Decode</a:t>
                  </a:r>
                </a:p>
              </p:txBody>
            </p:sp>
            <p:sp>
              <p:nvSpPr>
                <p:cNvPr id="93" name="Rectangle 92">
                  <a:extLst>
                    <a:ext uri="{FF2B5EF4-FFF2-40B4-BE49-F238E27FC236}">
                      <a16:creationId xmlns:a16="http://schemas.microsoft.com/office/drawing/2014/main" id="{43E7034B-054F-4F43-916F-22529D7B0EED}"/>
                    </a:ext>
                  </a:extLst>
                </p:cNvPr>
                <p:cNvSpPr/>
                <p:nvPr/>
              </p:nvSpPr>
              <p:spPr>
                <a:xfrm>
                  <a:off x="1059151" y="2240944"/>
                  <a:ext cx="1280160" cy="4572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b="1"/>
                    <a:t>Transform</a:t>
                  </a:r>
                </a:p>
              </p:txBody>
            </p:sp>
            <p:cxnSp>
              <p:nvCxnSpPr>
                <p:cNvPr id="95" name="Straight Connector 94">
                  <a:extLst>
                    <a:ext uri="{FF2B5EF4-FFF2-40B4-BE49-F238E27FC236}">
                      <a16:creationId xmlns:a16="http://schemas.microsoft.com/office/drawing/2014/main" id="{847AF795-D0B2-4874-AB47-D64FC40FC503}"/>
                    </a:ext>
                  </a:extLst>
                </p:cNvPr>
                <p:cNvCxnSpPr>
                  <a:cxnSpLocks/>
                </p:cNvCxnSpPr>
                <p:nvPr/>
              </p:nvCxnSpPr>
              <p:spPr>
                <a:xfrm flipV="1">
                  <a:off x="409947" y="4966574"/>
                  <a:ext cx="3264408" cy="25582"/>
                </a:xfrm>
                <a:prstGeom prst="line">
                  <a:avLst/>
                </a:prstGeom>
                <a:ln w="28575"/>
              </p:spPr>
              <p:style>
                <a:lnRef idx="1">
                  <a:schemeClr val="dk1"/>
                </a:lnRef>
                <a:fillRef idx="0">
                  <a:schemeClr val="dk1"/>
                </a:fillRef>
                <a:effectRef idx="0">
                  <a:schemeClr val="dk1"/>
                </a:effectRef>
                <a:fontRef idx="minor">
                  <a:schemeClr val="tx1"/>
                </a:fontRef>
              </p:style>
            </p:cxnSp>
            <p:sp>
              <p:nvSpPr>
                <p:cNvPr id="96" name="Rectangle: Rounded Corners 95">
                  <a:extLst>
                    <a:ext uri="{FF2B5EF4-FFF2-40B4-BE49-F238E27FC236}">
                      <a16:creationId xmlns:a16="http://schemas.microsoft.com/office/drawing/2014/main" id="{C61806EC-01B4-4761-A229-53061B2ADE1A}"/>
                    </a:ext>
                  </a:extLst>
                </p:cNvPr>
                <p:cNvSpPr/>
                <p:nvPr/>
              </p:nvSpPr>
              <p:spPr>
                <a:xfrm>
                  <a:off x="3103933" y="1798513"/>
                  <a:ext cx="572586" cy="2364968"/>
                </a:xfrm>
                <a:prstGeom prst="roundRect">
                  <a:avLst/>
                </a:prstGeom>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en-US"/>
                    <a:t>AI Training</a:t>
                  </a:r>
                </a:p>
              </p:txBody>
            </p:sp>
            <p:cxnSp>
              <p:nvCxnSpPr>
                <p:cNvPr id="97" name="Straight Arrow Connector 96">
                  <a:extLst>
                    <a:ext uri="{FF2B5EF4-FFF2-40B4-BE49-F238E27FC236}">
                      <a16:creationId xmlns:a16="http://schemas.microsoft.com/office/drawing/2014/main" id="{3A3E9101-1DF6-49F3-881E-20E62ECA2926}"/>
                    </a:ext>
                  </a:extLst>
                </p:cNvPr>
                <p:cNvCxnSpPr>
                  <a:cxnSpLocks/>
                  <a:stCxn id="115" idx="2"/>
                  <a:endCxn id="90" idx="0"/>
                </p:cNvCxnSpPr>
                <p:nvPr/>
              </p:nvCxnSpPr>
              <p:spPr>
                <a:xfrm>
                  <a:off x="1700509" y="4898251"/>
                  <a:ext cx="2668" cy="258407"/>
                </a:xfrm>
                <a:prstGeom prst="straightConnector1">
                  <a:avLst/>
                </a:prstGeom>
                <a:ln w="412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B7C8CF-3424-4E3B-A962-E75342B8FE51}"/>
                    </a:ext>
                  </a:extLst>
                </p:cNvPr>
                <p:cNvCxnSpPr>
                  <a:cxnSpLocks/>
                  <a:stCxn id="92" idx="2"/>
                  <a:endCxn id="91" idx="0"/>
                </p:cNvCxnSpPr>
                <p:nvPr/>
              </p:nvCxnSpPr>
              <p:spPr>
                <a:xfrm>
                  <a:off x="1699231" y="3364624"/>
                  <a:ext cx="0" cy="209280"/>
                </a:xfrm>
                <a:prstGeom prst="straightConnector1">
                  <a:avLst/>
                </a:prstGeom>
                <a:ln w="412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63D95E1-6683-43D9-A589-523A1FD72793}"/>
                    </a:ext>
                  </a:extLst>
                </p:cNvPr>
                <p:cNvCxnSpPr>
                  <a:cxnSpLocks/>
                  <a:stCxn id="93" idx="2"/>
                  <a:endCxn id="92" idx="0"/>
                </p:cNvCxnSpPr>
                <p:nvPr/>
              </p:nvCxnSpPr>
              <p:spPr>
                <a:xfrm>
                  <a:off x="1699231" y="2698144"/>
                  <a:ext cx="0" cy="209280"/>
                </a:xfrm>
                <a:prstGeom prst="straightConnector1">
                  <a:avLst/>
                </a:prstGeom>
                <a:ln w="412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F62A527-7366-4F35-A80A-DD7B66D1ED50}"/>
                    </a:ext>
                  </a:extLst>
                </p:cNvPr>
                <p:cNvCxnSpPr>
                  <a:cxnSpLocks/>
                  <a:stCxn id="96" idx="1"/>
                  <a:endCxn id="9" idx="3"/>
                </p:cNvCxnSpPr>
                <p:nvPr/>
              </p:nvCxnSpPr>
              <p:spPr>
                <a:xfrm flipH="1" flipV="1">
                  <a:off x="2736640" y="2979280"/>
                  <a:ext cx="367293" cy="1717"/>
                </a:xfrm>
                <a:prstGeom prst="straightConnector1">
                  <a:avLst/>
                </a:prstGeom>
                <a:ln w="412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F70632D-699D-4FCB-B438-8805C7B6E1F4}"/>
                    </a:ext>
                  </a:extLst>
                </p:cNvPr>
                <p:cNvCxnSpPr>
                  <a:cxnSpLocks/>
                </p:cNvCxnSpPr>
                <p:nvPr/>
              </p:nvCxnSpPr>
              <p:spPr>
                <a:xfrm>
                  <a:off x="409947" y="4315881"/>
                  <a:ext cx="3264408" cy="0"/>
                </a:xfrm>
                <a:prstGeom prst="line">
                  <a:avLst/>
                </a:prstGeom>
                <a:ln w="28575"/>
              </p:spPr>
              <p:style>
                <a:lnRef idx="1">
                  <a:schemeClr val="dk1"/>
                </a:lnRef>
                <a:fillRef idx="0">
                  <a:schemeClr val="dk1"/>
                </a:fillRef>
                <a:effectRef idx="0">
                  <a:schemeClr val="dk1"/>
                </a:effectRef>
                <a:fontRef idx="minor">
                  <a:schemeClr val="tx1"/>
                </a:fontRef>
              </p:style>
            </p:cxnSp>
            <p:sp>
              <p:nvSpPr>
                <p:cNvPr id="115" name="Rectangle 114">
                  <a:extLst>
                    <a:ext uri="{FF2B5EF4-FFF2-40B4-BE49-F238E27FC236}">
                      <a16:creationId xmlns:a16="http://schemas.microsoft.com/office/drawing/2014/main" id="{6C135BDC-F934-4CB8-9173-1749A47FD7E1}"/>
                    </a:ext>
                  </a:extLst>
                </p:cNvPr>
                <p:cNvSpPr/>
                <p:nvPr/>
              </p:nvSpPr>
              <p:spPr>
                <a:xfrm>
                  <a:off x="1203819" y="4395024"/>
                  <a:ext cx="993380" cy="503227"/>
                </a:xfrm>
                <a:prstGeom prst="rect">
                  <a:avLst/>
                </a:prstGeom>
                <a:solidFill>
                  <a:srgbClr val="5B9BD5"/>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b="1"/>
                    <a:t>Windows Driver</a:t>
                  </a:r>
                </a:p>
              </p:txBody>
            </p:sp>
            <p:cxnSp>
              <p:nvCxnSpPr>
                <p:cNvPr id="116" name="Straight Arrow Connector 115">
                  <a:extLst>
                    <a:ext uri="{FF2B5EF4-FFF2-40B4-BE49-F238E27FC236}">
                      <a16:creationId xmlns:a16="http://schemas.microsoft.com/office/drawing/2014/main" id="{D042C5A5-D907-4B70-B54E-91CBBF5E13BD}"/>
                    </a:ext>
                  </a:extLst>
                </p:cNvPr>
                <p:cNvCxnSpPr>
                  <a:cxnSpLocks/>
                  <a:stCxn id="91" idx="2"/>
                  <a:endCxn id="115" idx="0"/>
                </p:cNvCxnSpPr>
                <p:nvPr/>
              </p:nvCxnSpPr>
              <p:spPr>
                <a:xfrm>
                  <a:off x="1699231" y="4031104"/>
                  <a:ext cx="1278" cy="363920"/>
                </a:xfrm>
                <a:prstGeom prst="straightConnector1">
                  <a:avLst/>
                </a:prstGeom>
                <a:ln w="412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CA08362E-86C2-42F5-A2A8-EE4D201092B2}"/>
                    </a:ext>
                  </a:extLst>
                </p:cNvPr>
                <p:cNvSpPr txBox="1"/>
                <p:nvPr/>
              </p:nvSpPr>
              <p:spPr>
                <a:xfrm>
                  <a:off x="336075" y="4007445"/>
                  <a:ext cx="617477" cy="369332"/>
                </a:xfrm>
                <a:prstGeom prst="rect">
                  <a:avLst/>
                </a:prstGeom>
                <a:noFill/>
              </p:spPr>
              <p:txBody>
                <a:bodyPr wrap="none" rtlCol="0">
                  <a:spAutoFit/>
                </a:bodyPr>
                <a:lstStyle/>
                <a:p>
                  <a:r>
                    <a:rPr lang="en-US" b="1" i="1"/>
                    <a:t>User</a:t>
                  </a:r>
                </a:p>
              </p:txBody>
            </p:sp>
            <p:sp>
              <p:nvSpPr>
                <p:cNvPr id="120" name="TextBox 119">
                  <a:extLst>
                    <a:ext uri="{FF2B5EF4-FFF2-40B4-BE49-F238E27FC236}">
                      <a16:creationId xmlns:a16="http://schemas.microsoft.com/office/drawing/2014/main" id="{5C052EF4-684B-4557-9807-671925967066}"/>
                    </a:ext>
                  </a:extLst>
                </p:cNvPr>
                <p:cNvSpPr txBox="1"/>
                <p:nvPr/>
              </p:nvSpPr>
              <p:spPr>
                <a:xfrm>
                  <a:off x="336075" y="4666098"/>
                  <a:ext cx="793872" cy="369332"/>
                </a:xfrm>
                <a:prstGeom prst="rect">
                  <a:avLst/>
                </a:prstGeom>
                <a:noFill/>
              </p:spPr>
              <p:txBody>
                <a:bodyPr wrap="none" rtlCol="0">
                  <a:spAutoFit/>
                </a:bodyPr>
                <a:lstStyle/>
                <a:p>
                  <a:r>
                    <a:rPr lang="en-US" b="1" i="1"/>
                    <a:t>Kernel</a:t>
                  </a:r>
                </a:p>
              </p:txBody>
            </p:sp>
          </p:grpSp>
          <p:sp>
            <p:nvSpPr>
              <p:cNvPr id="181" name="TextBox 180">
                <a:extLst>
                  <a:ext uri="{FF2B5EF4-FFF2-40B4-BE49-F238E27FC236}">
                    <a16:creationId xmlns:a16="http://schemas.microsoft.com/office/drawing/2014/main" id="{0C4656F5-8638-4C8A-B774-6A608AECFD8A}"/>
                  </a:ext>
                </a:extLst>
              </p:cNvPr>
              <p:cNvSpPr txBox="1"/>
              <p:nvPr/>
            </p:nvSpPr>
            <p:spPr>
              <a:xfrm>
                <a:off x="2439790" y="6069811"/>
                <a:ext cx="916276" cy="369332"/>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r>
                  <a:rPr lang="en-US" b="1"/>
                  <a:t>Existing</a:t>
                </a:r>
              </a:p>
            </p:txBody>
          </p:sp>
        </p:grpSp>
        <p:grpSp>
          <p:nvGrpSpPr>
            <p:cNvPr id="197" name="Group 196">
              <a:extLst>
                <a:ext uri="{FF2B5EF4-FFF2-40B4-BE49-F238E27FC236}">
                  <a16:creationId xmlns:a16="http://schemas.microsoft.com/office/drawing/2014/main" id="{F5ABF722-9851-469F-8CDA-CB84C76E64FC}"/>
                </a:ext>
              </a:extLst>
            </p:cNvPr>
            <p:cNvGrpSpPr/>
            <p:nvPr/>
          </p:nvGrpSpPr>
          <p:grpSpPr>
            <a:xfrm>
              <a:off x="6552728" y="1787077"/>
              <a:ext cx="3467572" cy="4652066"/>
              <a:chOff x="6552728" y="1787077"/>
              <a:chExt cx="3467572" cy="4652066"/>
            </a:xfrm>
          </p:grpSpPr>
          <p:sp>
            <p:nvSpPr>
              <p:cNvPr id="182" name="TextBox 181">
                <a:extLst>
                  <a:ext uri="{FF2B5EF4-FFF2-40B4-BE49-F238E27FC236}">
                    <a16:creationId xmlns:a16="http://schemas.microsoft.com/office/drawing/2014/main" id="{AD043933-D4F1-4AB2-BB87-4B20757617A6}"/>
                  </a:ext>
                </a:extLst>
              </p:cNvPr>
              <p:cNvSpPr txBox="1"/>
              <p:nvPr/>
            </p:nvSpPr>
            <p:spPr>
              <a:xfrm>
                <a:off x="7757716" y="6069811"/>
                <a:ext cx="1057597" cy="369332"/>
              </a:xfrm>
              <a:prstGeom prst="rect">
                <a:avLst/>
              </a:prstGeom>
              <a:ln w="19050"/>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b="1"/>
                  <a:t>Terminus</a:t>
                </a:r>
              </a:p>
            </p:txBody>
          </p:sp>
          <p:grpSp>
            <p:nvGrpSpPr>
              <p:cNvPr id="101" name="Group 100">
                <a:extLst>
                  <a:ext uri="{FF2B5EF4-FFF2-40B4-BE49-F238E27FC236}">
                    <a16:creationId xmlns:a16="http://schemas.microsoft.com/office/drawing/2014/main" id="{F6B209ED-542B-424C-8FB5-1FBF74A4E82D}"/>
                  </a:ext>
                </a:extLst>
              </p:cNvPr>
              <p:cNvGrpSpPr/>
              <p:nvPr/>
            </p:nvGrpSpPr>
            <p:grpSpPr>
              <a:xfrm>
                <a:off x="6902583" y="1787078"/>
                <a:ext cx="2066925" cy="1041848"/>
                <a:chOff x="1682375" y="2378120"/>
                <a:chExt cx="2146676" cy="3022553"/>
              </a:xfrm>
            </p:grpSpPr>
            <p:sp>
              <p:nvSpPr>
                <p:cNvPr id="102" name="Rectangle: Rounded Corners 101">
                  <a:extLst>
                    <a:ext uri="{FF2B5EF4-FFF2-40B4-BE49-F238E27FC236}">
                      <a16:creationId xmlns:a16="http://schemas.microsoft.com/office/drawing/2014/main" id="{65BA5D9F-FA8A-42A5-80CC-1AAB62CD2576}"/>
                    </a:ext>
                  </a:extLst>
                </p:cNvPr>
                <p:cNvSpPr/>
                <p:nvPr/>
              </p:nvSpPr>
              <p:spPr>
                <a:xfrm>
                  <a:off x="1682375" y="2378120"/>
                  <a:ext cx="2146676" cy="302255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E771541-F985-43CB-8BD6-AFDAA8807BD7}"/>
                    </a:ext>
                  </a:extLst>
                </p:cNvPr>
                <p:cNvSpPr txBox="1"/>
                <p:nvPr/>
              </p:nvSpPr>
              <p:spPr>
                <a:xfrm>
                  <a:off x="1781174" y="2408553"/>
                  <a:ext cx="1803038" cy="1071486"/>
                </a:xfrm>
                <a:prstGeom prst="rect">
                  <a:avLst/>
                </a:prstGeom>
                <a:noFill/>
              </p:spPr>
              <p:txBody>
                <a:bodyPr wrap="none" rtlCol="0">
                  <a:spAutoFit/>
                </a:bodyPr>
                <a:lstStyle/>
                <a:p>
                  <a:r>
                    <a:rPr lang="en-US">
                      <a:solidFill>
                        <a:schemeClr val="bg1"/>
                      </a:solidFill>
                    </a:rPr>
                    <a:t>AI Preprocessing</a:t>
                  </a:r>
                </a:p>
              </p:txBody>
            </p:sp>
          </p:grpSp>
          <p:sp>
            <p:nvSpPr>
              <p:cNvPr id="104" name="Rectangle 103">
                <a:extLst>
                  <a:ext uri="{FF2B5EF4-FFF2-40B4-BE49-F238E27FC236}">
                    <a16:creationId xmlns:a16="http://schemas.microsoft.com/office/drawing/2014/main" id="{BF761889-3F41-4371-9359-28132D2378B5}"/>
                  </a:ext>
                </a:extLst>
              </p:cNvPr>
              <p:cNvSpPr/>
              <p:nvPr/>
            </p:nvSpPr>
            <p:spPr>
              <a:xfrm>
                <a:off x="7792492" y="5292214"/>
                <a:ext cx="988044" cy="5029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NVMe SSD</a:t>
                </a:r>
              </a:p>
            </p:txBody>
          </p:sp>
          <p:sp>
            <p:nvSpPr>
              <p:cNvPr id="105" name="Rectangle 104">
                <a:extLst>
                  <a:ext uri="{FF2B5EF4-FFF2-40B4-BE49-F238E27FC236}">
                    <a16:creationId xmlns:a16="http://schemas.microsoft.com/office/drawing/2014/main" id="{86C58075-92B5-44B3-AAC5-A44773D5B5FF}"/>
                  </a:ext>
                </a:extLst>
              </p:cNvPr>
              <p:cNvSpPr/>
              <p:nvPr/>
            </p:nvSpPr>
            <p:spPr>
              <a:xfrm>
                <a:off x="7272969" y="2983354"/>
                <a:ext cx="1329246" cy="50322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400" b="1"/>
                  <a:t>Glane Library</a:t>
                </a:r>
              </a:p>
            </p:txBody>
          </p:sp>
          <p:sp>
            <p:nvSpPr>
              <p:cNvPr id="106" name="Rectangle 105">
                <a:extLst>
                  <a:ext uri="{FF2B5EF4-FFF2-40B4-BE49-F238E27FC236}">
                    <a16:creationId xmlns:a16="http://schemas.microsoft.com/office/drawing/2014/main" id="{9A022B07-77D2-4378-A500-894FAE600CFC}"/>
                  </a:ext>
                </a:extLst>
              </p:cNvPr>
              <p:cNvSpPr/>
              <p:nvPr/>
            </p:nvSpPr>
            <p:spPr>
              <a:xfrm>
                <a:off x="7292019" y="2240674"/>
                <a:ext cx="1280160"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a:t>Data Load</a:t>
                </a:r>
              </a:p>
            </p:txBody>
          </p:sp>
          <p:cxnSp>
            <p:nvCxnSpPr>
              <p:cNvPr id="108" name="Straight Connector 107">
                <a:extLst>
                  <a:ext uri="{FF2B5EF4-FFF2-40B4-BE49-F238E27FC236}">
                    <a16:creationId xmlns:a16="http://schemas.microsoft.com/office/drawing/2014/main" id="{6668FA5A-8982-40C3-9299-75E92DE29BD9}"/>
                  </a:ext>
                </a:extLst>
              </p:cNvPr>
              <p:cNvCxnSpPr>
                <a:cxnSpLocks/>
              </p:cNvCxnSpPr>
              <p:nvPr/>
            </p:nvCxnSpPr>
            <p:spPr>
              <a:xfrm>
                <a:off x="6642815" y="3649131"/>
                <a:ext cx="3364192" cy="2027"/>
              </a:xfrm>
              <a:prstGeom prst="line">
                <a:avLst/>
              </a:prstGeom>
              <a:ln w="28575"/>
            </p:spPr>
            <p:style>
              <a:lnRef idx="1">
                <a:schemeClr val="dk1"/>
              </a:lnRef>
              <a:fillRef idx="0">
                <a:schemeClr val="dk1"/>
              </a:fillRef>
              <a:effectRef idx="0">
                <a:schemeClr val="dk1"/>
              </a:effectRef>
              <a:fontRef idx="minor">
                <a:schemeClr val="tx1"/>
              </a:fontRef>
            </p:style>
          </p:cxnSp>
          <p:sp>
            <p:nvSpPr>
              <p:cNvPr id="109" name="Rectangle: Rounded Corners 108">
                <a:extLst>
                  <a:ext uri="{FF2B5EF4-FFF2-40B4-BE49-F238E27FC236}">
                    <a16:creationId xmlns:a16="http://schemas.microsoft.com/office/drawing/2014/main" id="{7B6FDFD4-9679-4056-A069-74EDD4979D21}"/>
                  </a:ext>
                </a:extLst>
              </p:cNvPr>
              <p:cNvSpPr/>
              <p:nvPr/>
            </p:nvSpPr>
            <p:spPr>
              <a:xfrm>
                <a:off x="9336801" y="1787077"/>
                <a:ext cx="576072" cy="1709653"/>
              </a:xfrm>
              <a:prstGeom prst="roundRect">
                <a:avLst/>
              </a:prstGeom>
            </p:spPr>
            <p:style>
              <a:lnRef idx="3">
                <a:schemeClr val="lt1"/>
              </a:lnRef>
              <a:fillRef idx="1">
                <a:schemeClr val="accent2"/>
              </a:fillRef>
              <a:effectRef idx="1">
                <a:schemeClr val="accent2"/>
              </a:effectRef>
              <a:fontRef idx="minor">
                <a:schemeClr val="lt1"/>
              </a:fontRef>
            </p:style>
            <p:txBody>
              <a:bodyPr vert="eaVert" rtlCol="0" anchor="ctr"/>
              <a:lstStyle/>
              <a:p>
                <a:pPr algn="ctr"/>
                <a:r>
                  <a:rPr lang="en-US"/>
                  <a:t>AI Training</a:t>
                </a:r>
              </a:p>
            </p:txBody>
          </p:sp>
          <p:cxnSp>
            <p:nvCxnSpPr>
              <p:cNvPr id="110" name="Straight Arrow Connector 109">
                <a:extLst>
                  <a:ext uri="{FF2B5EF4-FFF2-40B4-BE49-F238E27FC236}">
                    <a16:creationId xmlns:a16="http://schemas.microsoft.com/office/drawing/2014/main" id="{82C42F55-B470-48F3-A60A-8AB2B1E9ACF7}"/>
                  </a:ext>
                </a:extLst>
              </p:cNvPr>
              <p:cNvCxnSpPr>
                <a:cxnSpLocks/>
                <a:stCxn id="149" idx="2"/>
                <a:endCxn id="104" idx="0"/>
              </p:cNvCxnSpPr>
              <p:nvPr/>
            </p:nvCxnSpPr>
            <p:spPr>
              <a:xfrm>
                <a:off x="8276057" y="5060221"/>
                <a:ext cx="10457" cy="231993"/>
              </a:xfrm>
              <a:prstGeom prst="straightConnector1">
                <a:avLst/>
              </a:prstGeom>
              <a:ln w="412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2CB576B3-1683-4B1D-886A-F703B663FF24}"/>
                  </a:ext>
                </a:extLst>
              </p:cNvPr>
              <p:cNvCxnSpPr>
                <a:cxnSpLocks/>
                <a:stCxn id="106" idx="2"/>
                <a:endCxn id="105" idx="0"/>
              </p:cNvCxnSpPr>
              <p:nvPr/>
            </p:nvCxnSpPr>
            <p:spPr>
              <a:xfrm>
                <a:off x="7932099" y="2697874"/>
                <a:ext cx="5493" cy="285480"/>
              </a:xfrm>
              <a:prstGeom prst="straightConnector1">
                <a:avLst/>
              </a:prstGeom>
              <a:ln w="412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412F0D2-313E-4FEE-B9F9-EE55672AADD2}"/>
                  </a:ext>
                </a:extLst>
              </p:cNvPr>
              <p:cNvCxnSpPr>
                <a:cxnSpLocks/>
                <a:endCxn id="102" idx="3"/>
              </p:cNvCxnSpPr>
              <p:nvPr/>
            </p:nvCxnSpPr>
            <p:spPr>
              <a:xfrm flipH="1" flipV="1">
                <a:off x="8969508" y="2308002"/>
                <a:ext cx="367293" cy="1"/>
              </a:xfrm>
              <a:prstGeom prst="straightConnector1">
                <a:avLst/>
              </a:prstGeom>
              <a:ln w="412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28B86EA-B383-4141-A895-4CA5F1690743}"/>
                  </a:ext>
                </a:extLst>
              </p:cNvPr>
              <p:cNvCxnSpPr>
                <a:cxnSpLocks/>
              </p:cNvCxnSpPr>
              <p:nvPr/>
            </p:nvCxnSpPr>
            <p:spPr>
              <a:xfrm flipV="1">
                <a:off x="6626600" y="4076606"/>
                <a:ext cx="3393700" cy="0"/>
              </a:xfrm>
              <a:prstGeom prst="line">
                <a:avLst/>
              </a:prstGeom>
              <a:ln w="28575"/>
            </p:spPr>
            <p:style>
              <a:lnRef idx="1">
                <a:schemeClr val="dk1"/>
              </a:lnRef>
              <a:fillRef idx="0">
                <a:schemeClr val="dk1"/>
              </a:fillRef>
              <a:effectRef idx="0">
                <a:schemeClr val="dk1"/>
              </a:effectRef>
              <a:fontRef idx="minor">
                <a:schemeClr val="tx1"/>
              </a:fontRef>
            </p:style>
          </p:cxnSp>
          <p:sp>
            <p:nvSpPr>
              <p:cNvPr id="128" name="TextBox 127">
                <a:extLst>
                  <a:ext uri="{FF2B5EF4-FFF2-40B4-BE49-F238E27FC236}">
                    <a16:creationId xmlns:a16="http://schemas.microsoft.com/office/drawing/2014/main" id="{33E65341-0727-4DC5-BE9E-345A8C1D31B2}"/>
                  </a:ext>
                </a:extLst>
              </p:cNvPr>
              <p:cNvSpPr txBox="1"/>
              <p:nvPr/>
            </p:nvSpPr>
            <p:spPr>
              <a:xfrm>
                <a:off x="6552728" y="3766730"/>
                <a:ext cx="793872" cy="369332"/>
              </a:xfrm>
              <a:prstGeom prst="rect">
                <a:avLst/>
              </a:prstGeom>
              <a:noFill/>
            </p:spPr>
            <p:txBody>
              <a:bodyPr wrap="none" rtlCol="0">
                <a:spAutoFit/>
              </a:bodyPr>
              <a:lstStyle/>
              <a:p>
                <a:r>
                  <a:rPr lang="en-US" b="1" i="1"/>
                  <a:t>Kernel</a:t>
                </a:r>
              </a:p>
            </p:txBody>
          </p:sp>
          <p:sp>
            <p:nvSpPr>
              <p:cNvPr id="129" name="TextBox 128">
                <a:extLst>
                  <a:ext uri="{FF2B5EF4-FFF2-40B4-BE49-F238E27FC236}">
                    <a16:creationId xmlns:a16="http://schemas.microsoft.com/office/drawing/2014/main" id="{313D5628-EE7A-48CF-8872-292D7E83F224}"/>
                  </a:ext>
                </a:extLst>
              </p:cNvPr>
              <p:cNvSpPr txBox="1"/>
              <p:nvPr/>
            </p:nvSpPr>
            <p:spPr>
              <a:xfrm>
                <a:off x="6557871" y="3346615"/>
                <a:ext cx="617477" cy="369332"/>
              </a:xfrm>
              <a:prstGeom prst="rect">
                <a:avLst/>
              </a:prstGeom>
              <a:noFill/>
            </p:spPr>
            <p:txBody>
              <a:bodyPr wrap="none" rtlCol="0">
                <a:spAutoFit/>
              </a:bodyPr>
              <a:lstStyle/>
              <a:p>
                <a:r>
                  <a:rPr lang="en-US" b="1" i="1"/>
                  <a:t>User</a:t>
                </a:r>
              </a:p>
            </p:txBody>
          </p:sp>
          <p:cxnSp>
            <p:nvCxnSpPr>
              <p:cNvPr id="151" name="Straight Arrow Connector 150">
                <a:extLst>
                  <a:ext uri="{FF2B5EF4-FFF2-40B4-BE49-F238E27FC236}">
                    <a16:creationId xmlns:a16="http://schemas.microsoft.com/office/drawing/2014/main" id="{30B53DDE-5BD2-43A2-A59F-B3C2A5040D26}"/>
                  </a:ext>
                </a:extLst>
              </p:cNvPr>
              <p:cNvCxnSpPr>
                <a:cxnSpLocks/>
                <a:stCxn id="105" idx="2"/>
              </p:cNvCxnSpPr>
              <p:nvPr/>
            </p:nvCxnSpPr>
            <p:spPr>
              <a:xfrm>
                <a:off x="7937592" y="3486581"/>
                <a:ext cx="13293" cy="1029675"/>
              </a:xfrm>
              <a:prstGeom prst="straightConnector1">
                <a:avLst/>
              </a:prstGeom>
              <a:ln w="412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1" name="Group 190">
                <a:extLst>
                  <a:ext uri="{FF2B5EF4-FFF2-40B4-BE49-F238E27FC236}">
                    <a16:creationId xmlns:a16="http://schemas.microsoft.com/office/drawing/2014/main" id="{44D50D70-EF8C-4436-B982-C94E3068CFD9}"/>
                  </a:ext>
                </a:extLst>
              </p:cNvPr>
              <p:cNvGrpSpPr/>
              <p:nvPr/>
            </p:nvGrpSpPr>
            <p:grpSpPr>
              <a:xfrm>
                <a:off x="6883534" y="4201700"/>
                <a:ext cx="2785046" cy="858521"/>
                <a:chOff x="6902584" y="4477925"/>
                <a:chExt cx="2785046" cy="858521"/>
              </a:xfrm>
            </p:grpSpPr>
            <p:sp>
              <p:nvSpPr>
                <p:cNvPr id="149" name="Rectangle 148">
                  <a:extLst>
                    <a:ext uri="{FF2B5EF4-FFF2-40B4-BE49-F238E27FC236}">
                      <a16:creationId xmlns:a16="http://schemas.microsoft.com/office/drawing/2014/main" id="{01F5389A-C984-42ED-B78C-D880ADE6BD1E}"/>
                    </a:ext>
                  </a:extLst>
                </p:cNvPr>
                <p:cNvSpPr/>
                <p:nvPr/>
              </p:nvSpPr>
              <p:spPr>
                <a:xfrm>
                  <a:off x="6902584" y="4477925"/>
                  <a:ext cx="2785046" cy="858521"/>
                </a:xfrm>
                <a:prstGeom prst="rect">
                  <a:avLst/>
                </a:prstGeom>
                <a:solidFill>
                  <a:srgbClr val="00B0F0"/>
                </a:solidFill>
              </p:spPr>
              <p:style>
                <a:lnRef idx="3">
                  <a:schemeClr val="lt1"/>
                </a:lnRef>
                <a:fillRef idx="1">
                  <a:schemeClr val="accent1"/>
                </a:fillRef>
                <a:effectRef idx="1">
                  <a:schemeClr val="accent1"/>
                </a:effectRef>
                <a:fontRef idx="minor">
                  <a:schemeClr val="lt1"/>
                </a:fontRef>
              </p:style>
              <p:txBody>
                <a:bodyPr rtlCol="0" anchor="ctr"/>
                <a:lstStyle/>
                <a:p>
                  <a:pPr algn="r"/>
                  <a:endParaRPr lang="en-US" sz="2000" b="1"/>
                </a:p>
              </p:txBody>
            </p:sp>
            <p:sp>
              <p:nvSpPr>
                <p:cNvPr id="161" name="Rectangle 160">
                  <a:extLst>
                    <a:ext uri="{FF2B5EF4-FFF2-40B4-BE49-F238E27FC236}">
                      <a16:creationId xmlns:a16="http://schemas.microsoft.com/office/drawing/2014/main" id="{52073175-7A25-488B-958B-65CA3FC2DDFC}"/>
                    </a:ext>
                  </a:extLst>
                </p:cNvPr>
                <p:cNvSpPr/>
                <p:nvPr/>
              </p:nvSpPr>
              <p:spPr>
                <a:xfrm>
                  <a:off x="8821173" y="5009646"/>
                  <a:ext cx="866456" cy="307777"/>
                </a:xfrm>
                <a:prstGeom prst="rect">
                  <a:avLst/>
                </a:prstGeom>
              </p:spPr>
              <p:txBody>
                <a:bodyPr wrap="none">
                  <a:spAutoFit/>
                </a:bodyPr>
                <a:lstStyle/>
                <a:p>
                  <a:pPr algn="r"/>
                  <a:r>
                    <a:rPr lang="en-US" sz="1400" b="1">
                      <a:solidFill>
                        <a:schemeClr val="bg1"/>
                      </a:solidFill>
                    </a:rPr>
                    <a:t>Terminus</a:t>
                  </a:r>
                </a:p>
              </p:txBody>
            </p:sp>
            <p:grpSp>
              <p:nvGrpSpPr>
                <p:cNvPr id="188" name="Group 187">
                  <a:extLst>
                    <a:ext uri="{FF2B5EF4-FFF2-40B4-BE49-F238E27FC236}">
                      <a16:creationId xmlns:a16="http://schemas.microsoft.com/office/drawing/2014/main" id="{55E2B1E6-A6DF-4F4A-A679-956B98CB298C}"/>
                    </a:ext>
                  </a:extLst>
                </p:cNvPr>
                <p:cNvGrpSpPr/>
                <p:nvPr/>
              </p:nvGrpSpPr>
              <p:grpSpPr>
                <a:xfrm>
                  <a:off x="7016763" y="4548059"/>
                  <a:ext cx="1946269" cy="545342"/>
                  <a:chOff x="6997713" y="4509959"/>
                  <a:chExt cx="1946269" cy="545342"/>
                </a:xfrm>
              </p:grpSpPr>
              <p:sp>
                <p:nvSpPr>
                  <p:cNvPr id="157" name="Rectangle: Rounded Corners 156">
                    <a:extLst>
                      <a:ext uri="{FF2B5EF4-FFF2-40B4-BE49-F238E27FC236}">
                        <a16:creationId xmlns:a16="http://schemas.microsoft.com/office/drawing/2014/main" id="{8BA69E93-203D-4E05-8996-7C1D93302488}"/>
                      </a:ext>
                    </a:extLst>
                  </p:cNvPr>
                  <p:cNvSpPr/>
                  <p:nvPr/>
                </p:nvSpPr>
                <p:spPr>
                  <a:xfrm>
                    <a:off x="6997713" y="4511472"/>
                    <a:ext cx="1923229" cy="508012"/>
                  </a:xfrm>
                  <a:prstGeom prst="roundRect">
                    <a:avLst/>
                  </a:prstGeom>
                </p:spPr>
                <p:style>
                  <a:lnRef idx="3">
                    <a:schemeClr val="lt1"/>
                  </a:lnRef>
                  <a:fillRef idx="1">
                    <a:schemeClr val="accent5"/>
                  </a:fillRef>
                  <a:effectRef idx="1">
                    <a:schemeClr val="accent5"/>
                  </a:effectRef>
                  <a:fontRef idx="minor">
                    <a:schemeClr val="lt1"/>
                  </a:fontRef>
                </p:style>
                <p:txBody>
                  <a:bodyPr vert="eaVert" rtlCol="0" anchor="t" anchorCtr="0"/>
                  <a:lstStyle/>
                  <a:p>
                    <a:pPr algn="ctr"/>
                    <a:endParaRPr lang="en-US" sz="1200" b="1">
                      <a:solidFill>
                        <a:schemeClr val="bg1"/>
                      </a:solidFill>
                    </a:endParaRPr>
                  </a:p>
                </p:txBody>
              </p:sp>
              <p:sp>
                <p:nvSpPr>
                  <p:cNvPr id="155" name="Rectangle 154">
                    <a:extLst>
                      <a:ext uri="{FF2B5EF4-FFF2-40B4-BE49-F238E27FC236}">
                        <a16:creationId xmlns:a16="http://schemas.microsoft.com/office/drawing/2014/main" id="{F8D9BA7C-3A12-44BE-86ED-3351C693A891}"/>
                      </a:ext>
                    </a:extLst>
                  </p:cNvPr>
                  <p:cNvSpPr/>
                  <p:nvPr/>
                </p:nvSpPr>
                <p:spPr>
                  <a:xfrm>
                    <a:off x="7047000" y="4633978"/>
                    <a:ext cx="795528" cy="27432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a:t>Decode</a:t>
                    </a:r>
                  </a:p>
                </p:txBody>
              </p:sp>
              <p:sp>
                <p:nvSpPr>
                  <p:cNvPr id="156" name="Rectangle 155">
                    <a:extLst>
                      <a:ext uri="{FF2B5EF4-FFF2-40B4-BE49-F238E27FC236}">
                        <a16:creationId xmlns:a16="http://schemas.microsoft.com/office/drawing/2014/main" id="{7216B517-8E87-4526-B592-C32A8BB96060}"/>
                      </a:ext>
                    </a:extLst>
                  </p:cNvPr>
                  <p:cNvSpPr/>
                  <p:nvPr/>
                </p:nvSpPr>
                <p:spPr>
                  <a:xfrm>
                    <a:off x="7896777" y="4633978"/>
                    <a:ext cx="795528" cy="27432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a:t>Transform</a:t>
                    </a:r>
                  </a:p>
                </p:txBody>
              </p:sp>
              <p:sp>
                <p:nvSpPr>
                  <p:cNvPr id="187" name="Rectangle 186">
                    <a:extLst>
                      <a:ext uri="{FF2B5EF4-FFF2-40B4-BE49-F238E27FC236}">
                        <a16:creationId xmlns:a16="http://schemas.microsoft.com/office/drawing/2014/main" id="{FF3AADE5-A286-486C-888C-C9B9CDC43B60}"/>
                      </a:ext>
                    </a:extLst>
                  </p:cNvPr>
                  <p:cNvSpPr/>
                  <p:nvPr/>
                </p:nvSpPr>
                <p:spPr>
                  <a:xfrm rot="5400000">
                    <a:off x="8540506" y="4651825"/>
                    <a:ext cx="545342" cy="261610"/>
                  </a:xfrm>
                  <a:prstGeom prst="rect">
                    <a:avLst/>
                  </a:prstGeom>
                  <a:ln>
                    <a:noFill/>
                  </a:ln>
                </p:spPr>
                <p:txBody>
                  <a:bodyPr wrap="none">
                    <a:spAutoFit/>
                  </a:bodyPr>
                  <a:lstStyle/>
                  <a:p>
                    <a:r>
                      <a:rPr lang="en-US" sz="1100" b="1">
                        <a:solidFill>
                          <a:schemeClr val="bg1"/>
                        </a:solidFill>
                      </a:rPr>
                      <a:t>AI-Pre</a:t>
                    </a:r>
                  </a:p>
                </p:txBody>
              </p:sp>
            </p:grpSp>
          </p:grpSp>
        </p:grpSp>
      </p:grpSp>
      <p:sp>
        <p:nvSpPr>
          <p:cNvPr id="2" name="Date Placeholder 1">
            <a:extLst>
              <a:ext uri="{FF2B5EF4-FFF2-40B4-BE49-F238E27FC236}">
                <a16:creationId xmlns:a16="http://schemas.microsoft.com/office/drawing/2014/main" id="{E76FA80F-EEE5-43E9-AAA4-9980D58FFDE8}"/>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3081446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5F90-AAAC-43C6-BBAF-CCBB695E29A7}"/>
              </a:ext>
            </a:extLst>
          </p:cNvPr>
          <p:cNvSpPr>
            <a:spLocks noGrp="1"/>
          </p:cNvSpPr>
          <p:nvPr>
            <p:ph type="title"/>
          </p:nvPr>
        </p:nvSpPr>
        <p:spPr/>
        <p:txBody>
          <a:bodyPr/>
          <a:lstStyle/>
          <a:p>
            <a:endParaRPr lang="en-US"/>
          </a:p>
        </p:txBody>
      </p:sp>
      <p:pic>
        <p:nvPicPr>
          <p:cNvPr id="3" name="Screen Recording 6">
            <a:hlinkClick r:id="" action="ppaction://media"/>
            <a:extLst>
              <a:ext uri="{FF2B5EF4-FFF2-40B4-BE49-F238E27FC236}">
                <a16:creationId xmlns:a16="http://schemas.microsoft.com/office/drawing/2014/main" id="{38080CA9-ADB5-4598-93C4-6495B2DD20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0036" y="1"/>
            <a:ext cx="10263646" cy="6843264"/>
          </a:xfrm>
          <a:prstGeom prst="rect">
            <a:avLst/>
          </a:prstGeom>
        </p:spPr>
      </p:pic>
      <p:sp>
        <p:nvSpPr>
          <p:cNvPr id="4" name="Date Placeholder 3">
            <a:extLst>
              <a:ext uri="{FF2B5EF4-FFF2-40B4-BE49-F238E27FC236}">
                <a16:creationId xmlns:a16="http://schemas.microsoft.com/office/drawing/2014/main" id="{68E64DF0-E733-4D11-9BC7-5FDF5467159B}"/>
              </a:ext>
            </a:extLst>
          </p:cNvPr>
          <p:cNvSpPr>
            <a:spLocks noGrp="1"/>
          </p:cNvSpPr>
          <p:nvPr>
            <p:ph type="dt" sz="half" idx="10"/>
          </p:nvPr>
        </p:nvSpPr>
        <p:spPr/>
        <p:txBody>
          <a:bodyPr/>
          <a:lstStyle/>
          <a:p>
            <a:r>
              <a:rPr lang="en-US"/>
              <a:t>8/17/2019</a:t>
            </a:r>
          </a:p>
        </p:txBody>
      </p:sp>
      <p:sp>
        <p:nvSpPr>
          <p:cNvPr id="5" name="Slide Number Placeholder 4">
            <a:extLst>
              <a:ext uri="{FF2B5EF4-FFF2-40B4-BE49-F238E27FC236}">
                <a16:creationId xmlns:a16="http://schemas.microsoft.com/office/drawing/2014/main" id="{4D8AC2EC-4632-4A7F-9FE9-36A98CE05932}"/>
              </a:ext>
            </a:extLst>
          </p:cNvPr>
          <p:cNvSpPr>
            <a:spLocks noGrp="1"/>
          </p:cNvSpPr>
          <p:nvPr>
            <p:ph type="sldNum" sz="quarter" idx="12"/>
          </p:nvPr>
        </p:nvSpPr>
        <p:spPr/>
        <p:txBody>
          <a:bodyPr/>
          <a:lstStyle/>
          <a:p>
            <a:fld id="{3D455827-00BF-4CAE-8B1D-F788677DB109}" type="slidenum">
              <a:rPr lang="en-US" smtClean="0"/>
              <a:t>23</a:t>
            </a:fld>
            <a:endParaRPr lang="en-US"/>
          </a:p>
        </p:txBody>
      </p:sp>
    </p:spTree>
    <p:extLst>
      <p:ext uri="{BB962C8B-B14F-4D97-AF65-F5344CB8AC3E}">
        <p14:creationId xmlns:p14="http://schemas.microsoft.com/office/powerpoint/2010/main" val="943323373"/>
      </p:ext>
    </p:extLst>
  </p:cSld>
  <p:clrMapOvr>
    <a:masterClrMapping/>
  </p:clrMapOvr>
  <mc:AlternateContent xmlns:mc="http://schemas.openxmlformats.org/markup-compatibility/2006" xmlns:p14="http://schemas.microsoft.com/office/powerpoint/2010/main">
    <mc:Choice Requires="p14">
      <p:transition spd="slow" p14:dur="2000" advTm="20108"/>
    </mc:Choice>
    <mc:Fallback xmlns="">
      <p:transition spd="slow" advTm="201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9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A6DE8B7-A0C9-4096-B0FA-59573C211847}"/>
              </a:ext>
            </a:extLst>
          </p:cNvPr>
          <p:cNvGraphicFramePr>
            <a:graphicFrameLocks/>
          </p:cNvGraphicFramePr>
          <p:nvPr/>
        </p:nvGraphicFramePr>
        <p:xfrm>
          <a:off x="6192931" y="2033587"/>
          <a:ext cx="5611650" cy="399051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B30D3FC-943F-41D5-8104-3E2E0067B4C8}"/>
              </a:ext>
            </a:extLst>
          </p:cNvPr>
          <p:cNvSpPr>
            <a:spLocks noGrp="1"/>
          </p:cNvSpPr>
          <p:nvPr>
            <p:ph type="title"/>
          </p:nvPr>
        </p:nvSpPr>
        <p:spPr/>
        <p:txBody>
          <a:bodyPr/>
          <a:lstStyle/>
          <a:p>
            <a:r>
              <a:rPr lang="en-US"/>
              <a:t>Application: Terminus for </a:t>
            </a:r>
            <a:r>
              <a:rPr lang="en-US">
                <a:cs typeface="Calibri Light"/>
              </a:rPr>
              <a:t>AI Acceleration</a:t>
            </a:r>
            <a:endParaRPr lang="en-US"/>
          </a:p>
        </p:txBody>
      </p:sp>
      <p:sp>
        <p:nvSpPr>
          <p:cNvPr id="4" name="TextBox 3">
            <a:extLst>
              <a:ext uri="{FF2B5EF4-FFF2-40B4-BE49-F238E27FC236}">
                <a16:creationId xmlns:a16="http://schemas.microsoft.com/office/drawing/2014/main" id="{3E1FC768-2F32-442C-9557-B39E95F85034}"/>
              </a:ext>
            </a:extLst>
          </p:cNvPr>
          <p:cNvSpPr txBox="1"/>
          <p:nvPr/>
        </p:nvSpPr>
        <p:spPr>
          <a:xfrm>
            <a:off x="7765137" y="6186488"/>
            <a:ext cx="3325399" cy="369332"/>
          </a:xfrm>
          <a:prstGeom prst="rect">
            <a:avLst/>
          </a:prstGeom>
          <a:noFill/>
        </p:spPr>
        <p:txBody>
          <a:bodyPr wrap="none" rtlCol="0" anchor="t">
            <a:spAutoFit/>
          </a:bodyPr>
          <a:lstStyle/>
          <a:p>
            <a:pPr algn="ctr"/>
            <a:r>
              <a:rPr lang="en-US" b="1">
                <a:solidFill>
                  <a:srgbClr val="FF0000"/>
                </a:solidFill>
              </a:rPr>
              <a:t>Remove Software I/O Bottleneck</a:t>
            </a:r>
          </a:p>
        </p:txBody>
      </p:sp>
      <p:sp>
        <p:nvSpPr>
          <p:cNvPr id="6" name="Rectangle 5">
            <a:extLst>
              <a:ext uri="{FF2B5EF4-FFF2-40B4-BE49-F238E27FC236}">
                <a16:creationId xmlns:a16="http://schemas.microsoft.com/office/drawing/2014/main" id="{2BE861F4-642F-415D-B64E-42FD3600155B}"/>
              </a:ext>
            </a:extLst>
          </p:cNvPr>
          <p:cNvSpPr/>
          <p:nvPr/>
        </p:nvSpPr>
        <p:spPr>
          <a:xfrm>
            <a:off x="2257085" y="1520042"/>
            <a:ext cx="7677829" cy="307777"/>
          </a:xfrm>
          <a:prstGeom prst="rect">
            <a:avLst/>
          </a:prstGeom>
          <a:ln w="28575">
            <a:noFill/>
          </a:ln>
        </p:spPr>
        <p:style>
          <a:lnRef idx="2">
            <a:schemeClr val="dk1"/>
          </a:lnRef>
          <a:fillRef idx="1">
            <a:schemeClr val="lt1"/>
          </a:fillRef>
          <a:effectRef idx="0">
            <a:schemeClr val="dk1"/>
          </a:effectRef>
          <a:fontRef idx="minor">
            <a:schemeClr val="dk1"/>
          </a:fontRef>
        </p:style>
        <p:txBody>
          <a:bodyPr wrap="square" anchor="t">
            <a:spAutoFit/>
          </a:bodyPr>
          <a:lstStyle/>
          <a:p>
            <a:pPr algn="ctr"/>
            <a:r>
              <a:rPr lang="en-US" sz="1400" b="1">
                <a:solidFill>
                  <a:schemeClr val="tx2">
                    <a:lumMod val="75000"/>
                  </a:schemeClr>
                </a:solidFill>
              </a:rPr>
              <a:t>Platform:</a:t>
            </a:r>
            <a:r>
              <a:rPr lang="en-US" sz="1400">
                <a:solidFill>
                  <a:schemeClr val="tx2">
                    <a:lumMod val="75000"/>
                  </a:schemeClr>
                </a:solidFill>
              </a:rPr>
              <a:t> </a:t>
            </a:r>
            <a:r>
              <a:rPr lang="en-US" sz="1400" err="1">
                <a:solidFill>
                  <a:schemeClr val="tx2">
                    <a:lumMod val="75000"/>
                  </a:schemeClr>
                </a:solidFill>
              </a:rPr>
              <a:t>NVCaffe</a:t>
            </a:r>
            <a:r>
              <a:rPr lang="en-US" sz="1400">
                <a:solidFill>
                  <a:schemeClr val="tx2">
                    <a:lumMod val="75000"/>
                  </a:schemeClr>
                </a:solidFill>
              </a:rPr>
              <a:t>, </a:t>
            </a:r>
            <a:r>
              <a:rPr lang="en-US" sz="1400" b="1">
                <a:solidFill>
                  <a:schemeClr val="tx2">
                    <a:lumMod val="75000"/>
                  </a:schemeClr>
                </a:solidFill>
              </a:rPr>
              <a:t>Neural Network:</a:t>
            </a:r>
            <a:r>
              <a:rPr lang="en-US" sz="1400">
                <a:solidFill>
                  <a:schemeClr val="tx2">
                    <a:lumMod val="75000"/>
                  </a:schemeClr>
                </a:solidFill>
              </a:rPr>
              <a:t> </a:t>
            </a:r>
            <a:r>
              <a:rPr lang="en-US" sz="1400" err="1">
                <a:solidFill>
                  <a:schemeClr val="tx2">
                    <a:lumMod val="75000"/>
                  </a:schemeClr>
                </a:solidFill>
              </a:rPr>
              <a:t>AlexNet</a:t>
            </a:r>
            <a:r>
              <a:rPr lang="en-US" sz="1400">
                <a:solidFill>
                  <a:schemeClr val="tx2">
                    <a:lumMod val="75000"/>
                  </a:schemeClr>
                </a:solidFill>
              </a:rPr>
              <a:t>, </a:t>
            </a:r>
            <a:r>
              <a:rPr lang="en-US" sz="1400" b="1">
                <a:solidFill>
                  <a:schemeClr val="tx2">
                    <a:lumMod val="75000"/>
                  </a:schemeClr>
                </a:solidFill>
              </a:rPr>
              <a:t>Batch Size: </a:t>
            </a:r>
            <a:r>
              <a:rPr lang="en-US" sz="1400">
                <a:solidFill>
                  <a:schemeClr val="tx2">
                    <a:lumMod val="75000"/>
                  </a:schemeClr>
                </a:solidFill>
              </a:rPr>
              <a:t>256 images, </a:t>
            </a:r>
            <a:r>
              <a:rPr lang="en-US" sz="1400" b="1">
                <a:solidFill>
                  <a:schemeClr val="tx2">
                    <a:lumMod val="75000"/>
                  </a:schemeClr>
                </a:solidFill>
              </a:rPr>
              <a:t>I/O Thread: </a:t>
            </a:r>
            <a:r>
              <a:rPr lang="en-US" sz="1400">
                <a:solidFill>
                  <a:schemeClr val="tx2">
                    <a:lumMod val="75000"/>
                  </a:schemeClr>
                </a:solidFill>
              </a:rPr>
              <a:t>12 threads / GPU</a:t>
            </a:r>
            <a:endParaRPr lang="en-US" sz="1400">
              <a:solidFill>
                <a:schemeClr val="tx2">
                  <a:lumMod val="75000"/>
                </a:schemeClr>
              </a:solidFill>
              <a:cs typeface="Calibri"/>
            </a:endParaRPr>
          </a:p>
        </p:txBody>
      </p:sp>
      <p:graphicFrame>
        <p:nvGraphicFramePr>
          <p:cNvPr id="8" name="Chart 7">
            <a:extLst>
              <a:ext uri="{FF2B5EF4-FFF2-40B4-BE49-F238E27FC236}">
                <a16:creationId xmlns:a16="http://schemas.microsoft.com/office/drawing/2014/main" id="{79C9FC8F-1190-4DE9-A8BC-63C343A9C58A}"/>
              </a:ext>
            </a:extLst>
          </p:cNvPr>
          <p:cNvGraphicFramePr>
            <a:graphicFrameLocks/>
          </p:cNvGraphicFramePr>
          <p:nvPr/>
        </p:nvGraphicFramePr>
        <p:xfrm>
          <a:off x="387420" y="2033588"/>
          <a:ext cx="5612192" cy="3990511"/>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F8A5E84C-1904-463F-8015-7DB1376A1011}"/>
              </a:ext>
            </a:extLst>
          </p:cNvPr>
          <p:cNvSpPr txBox="1"/>
          <p:nvPr/>
        </p:nvSpPr>
        <p:spPr>
          <a:xfrm>
            <a:off x="2075758" y="5890022"/>
            <a:ext cx="655949" cy="276999"/>
          </a:xfrm>
          <a:prstGeom prst="rect">
            <a:avLst/>
          </a:prstGeom>
          <a:noFill/>
        </p:spPr>
        <p:txBody>
          <a:bodyPr wrap="none" rtlCol="0">
            <a:spAutoFit/>
          </a:bodyPr>
          <a:lstStyle/>
          <a:p>
            <a:r>
              <a:rPr lang="en-US" sz="1200">
                <a:solidFill>
                  <a:schemeClr val="bg2">
                    <a:lumMod val="50000"/>
                  </a:schemeClr>
                </a:solidFill>
              </a:rPr>
              <a:t>1*P100</a:t>
            </a:r>
          </a:p>
        </p:txBody>
      </p:sp>
      <p:sp>
        <p:nvSpPr>
          <p:cNvPr id="10" name="TextBox 9">
            <a:extLst>
              <a:ext uri="{FF2B5EF4-FFF2-40B4-BE49-F238E27FC236}">
                <a16:creationId xmlns:a16="http://schemas.microsoft.com/office/drawing/2014/main" id="{89F216E3-1D09-4E79-B673-C1CCF5BB8C25}"/>
              </a:ext>
            </a:extLst>
          </p:cNvPr>
          <p:cNvSpPr txBox="1"/>
          <p:nvPr/>
        </p:nvSpPr>
        <p:spPr>
          <a:xfrm>
            <a:off x="4415190" y="5890022"/>
            <a:ext cx="655949" cy="276999"/>
          </a:xfrm>
          <a:prstGeom prst="rect">
            <a:avLst/>
          </a:prstGeom>
          <a:noFill/>
        </p:spPr>
        <p:txBody>
          <a:bodyPr wrap="none" rtlCol="0">
            <a:spAutoFit/>
          </a:bodyPr>
          <a:lstStyle/>
          <a:p>
            <a:r>
              <a:rPr lang="en-US" sz="1200">
                <a:solidFill>
                  <a:schemeClr val="bg2">
                    <a:lumMod val="50000"/>
                  </a:schemeClr>
                </a:solidFill>
              </a:rPr>
              <a:t>2*P100</a:t>
            </a:r>
          </a:p>
        </p:txBody>
      </p:sp>
      <p:sp>
        <p:nvSpPr>
          <p:cNvPr id="12" name="TextBox 11">
            <a:extLst>
              <a:ext uri="{FF2B5EF4-FFF2-40B4-BE49-F238E27FC236}">
                <a16:creationId xmlns:a16="http://schemas.microsoft.com/office/drawing/2014/main" id="{C1916E2E-ECB0-43BE-80E7-5793F4F9D9E9}"/>
              </a:ext>
            </a:extLst>
          </p:cNvPr>
          <p:cNvSpPr txBox="1"/>
          <p:nvPr/>
        </p:nvSpPr>
        <p:spPr>
          <a:xfrm>
            <a:off x="1995079" y="6186488"/>
            <a:ext cx="2396875" cy="369332"/>
          </a:xfrm>
          <a:prstGeom prst="rect">
            <a:avLst/>
          </a:prstGeom>
          <a:noFill/>
        </p:spPr>
        <p:txBody>
          <a:bodyPr wrap="none" rtlCol="0">
            <a:spAutoFit/>
          </a:bodyPr>
          <a:lstStyle/>
          <a:p>
            <a:pPr algn="ctr"/>
            <a:r>
              <a:rPr lang="en-US" b="1">
                <a:solidFill>
                  <a:srgbClr val="FF0000"/>
                </a:solidFill>
              </a:rPr>
              <a:t>Save &gt;7 Cores per GPU</a:t>
            </a:r>
          </a:p>
        </p:txBody>
      </p:sp>
      <p:sp>
        <p:nvSpPr>
          <p:cNvPr id="5" name="Date Placeholder 4">
            <a:extLst>
              <a:ext uri="{FF2B5EF4-FFF2-40B4-BE49-F238E27FC236}">
                <a16:creationId xmlns:a16="http://schemas.microsoft.com/office/drawing/2014/main" id="{48690798-9DFD-4E03-9D44-0783F43DF764}"/>
              </a:ext>
            </a:extLst>
          </p:cNvPr>
          <p:cNvSpPr>
            <a:spLocks noGrp="1"/>
          </p:cNvSpPr>
          <p:nvPr>
            <p:ph type="dt" sz="half" idx="10"/>
          </p:nvPr>
        </p:nvSpPr>
        <p:spPr/>
        <p:txBody>
          <a:bodyPr/>
          <a:lstStyle/>
          <a:p>
            <a:r>
              <a:rPr lang="en-US"/>
              <a:t>8/17/2019</a:t>
            </a:r>
          </a:p>
        </p:txBody>
      </p:sp>
      <p:sp>
        <p:nvSpPr>
          <p:cNvPr id="7" name="Slide Number Placeholder 6">
            <a:extLst>
              <a:ext uri="{FF2B5EF4-FFF2-40B4-BE49-F238E27FC236}">
                <a16:creationId xmlns:a16="http://schemas.microsoft.com/office/drawing/2014/main" id="{1EE870BB-56CF-403D-A29D-362EDAD0E713}"/>
              </a:ext>
            </a:extLst>
          </p:cNvPr>
          <p:cNvSpPr>
            <a:spLocks noGrp="1"/>
          </p:cNvSpPr>
          <p:nvPr>
            <p:ph type="sldNum" sz="quarter" idx="12"/>
          </p:nvPr>
        </p:nvSpPr>
        <p:spPr/>
        <p:txBody>
          <a:bodyPr/>
          <a:lstStyle/>
          <a:p>
            <a:fld id="{975B7F04-B3FC-46EB-A3D1-049D0EE3BD27}" type="slidenum">
              <a:rPr lang="en-US" smtClean="0"/>
              <a:t>24</a:t>
            </a:fld>
            <a:endParaRPr lang="en-US"/>
          </a:p>
        </p:txBody>
      </p:sp>
    </p:spTree>
    <p:extLst>
      <p:ext uri="{BB962C8B-B14F-4D97-AF65-F5344CB8AC3E}">
        <p14:creationId xmlns:p14="http://schemas.microsoft.com/office/powerpoint/2010/main" val="1196370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Application </a:t>
            </a:r>
            <a:r>
              <a:rPr lang="en-US" altLang="zh-CN" dirty="0"/>
              <a:t>#2</a:t>
            </a:r>
            <a:r>
              <a:rPr lang="zh-CN" altLang="en-US" dirty="0"/>
              <a:t> </a:t>
            </a:r>
            <a:r>
              <a:rPr lang="en-US" dirty="0"/>
              <a:t>– Deep Crossing</a:t>
            </a:r>
          </a:p>
        </p:txBody>
      </p:sp>
      <p:sp>
        <p:nvSpPr>
          <p:cNvPr id="6" name="Content Placeholder 5"/>
          <p:cNvSpPr>
            <a:spLocks noGrp="1"/>
          </p:cNvSpPr>
          <p:nvPr>
            <p:ph idx="1"/>
          </p:nvPr>
        </p:nvSpPr>
        <p:spPr>
          <a:xfrm>
            <a:off x="3123676" y="5939372"/>
            <a:ext cx="5577986" cy="719123"/>
          </a:xfrm>
        </p:spPr>
        <p:txBody>
          <a:bodyPr>
            <a:normAutofit fontScale="92500"/>
          </a:bodyPr>
          <a:lstStyle/>
          <a:p>
            <a:pPr marL="0" indent="0">
              <a:buNone/>
            </a:pPr>
            <a:r>
              <a:rPr lang="en-US" altLang="zh-CN" sz="4000" b="1">
                <a:solidFill>
                  <a:srgbClr val="FF0000"/>
                </a:solidFill>
              </a:rPr>
              <a:t>45.28%</a:t>
            </a:r>
            <a:r>
              <a:rPr lang="en-US" altLang="zh-CN" sz="4000" b="1"/>
              <a:t> Latency Reduction</a:t>
            </a:r>
          </a:p>
          <a:p>
            <a:endParaRPr lang="en-US" sz="4000" b="1"/>
          </a:p>
        </p:txBody>
      </p:sp>
      <p:pic>
        <p:nvPicPr>
          <p:cNvPr id="3" name="Picture 2"/>
          <p:cNvPicPr>
            <a:picLocks noChangeAspect="1"/>
          </p:cNvPicPr>
          <p:nvPr/>
        </p:nvPicPr>
        <p:blipFill>
          <a:blip r:embed="rId3"/>
          <a:stretch>
            <a:fillRect/>
          </a:stretch>
        </p:blipFill>
        <p:spPr>
          <a:xfrm>
            <a:off x="3072194" y="1412447"/>
            <a:ext cx="6047613" cy="181568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477" y="3415175"/>
            <a:ext cx="8566384" cy="1864714"/>
          </a:xfrm>
          <a:prstGeom prst="rect">
            <a:avLst/>
          </a:prstGeom>
        </p:spPr>
      </p:pic>
      <p:sp>
        <p:nvSpPr>
          <p:cNvPr id="4" name="TextBox 3">
            <a:extLst>
              <a:ext uri="{FF2B5EF4-FFF2-40B4-BE49-F238E27FC236}">
                <a16:creationId xmlns:a16="http://schemas.microsoft.com/office/drawing/2014/main" id="{DFF0623F-C90A-482F-B791-3D45B7D86287}"/>
              </a:ext>
            </a:extLst>
          </p:cNvPr>
          <p:cNvSpPr txBox="1"/>
          <p:nvPr/>
        </p:nvSpPr>
        <p:spPr>
          <a:xfrm>
            <a:off x="2828139" y="5279889"/>
            <a:ext cx="6169061" cy="400110"/>
          </a:xfrm>
          <a:prstGeom prst="rect">
            <a:avLst/>
          </a:prstGeom>
          <a:noFill/>
        </p:spPr>
        <p:txBody>
          <a:bodyPr wrap="none" rtlCol="0">
            <a:spAutoFit/>
          </a:bodyPr>
          <a:lstStyle/>
          <a:p>
            <a:r>
              <a:rPr lang="en-US" sz="2000" i="1" dirty="0"/>
              <a:t>Single FPGA Board: </a:t>
            </a:r>
            <a:r>
              <a:rPr lang="en-US" sz="2000" i="1" dirty="0" err="1"/>
              <a:t>Parall</a:t>
            </a:r>
            <a:r>
              <a:rPr lang="en-US" sz="2000" i="1" dirty="0"/>
              <a:t> = 32, 2 FPGA Board: </a:t>
            </a:r>
            <a:r>
              <a:rPr lang="en-US" sz="2000" i="1" dirty="0" err="1"/>
              <a:t>Parall</a:t>
            </a:r>
            <a:r>
              <a:rPr lang="en-US" sz="2000" i="1" dirty="0"/>
              <a:t> = 64 </a:t>
            </a:r>
          </a:p>
        </p:txBody>
      </p:sp>
      <p:sp>
        <p:nvSpPr>
          <p:cNvPr id="11" name="Slide Number Placeholder 10"/>
          <p:cNvSpPr>
            <a:spLocks noGrp="1"/>
          </p:cNvSpPr>
          <p:nvPr>
            <p:ph type="sldNum" sz="quarter" idx="12"/>
          </p:nvPr>
        </p:nvSpPr>
        <p:spPr/>
        <p:txBody>
          <a:bodyPr/>
          <a:lstStyle/>
          <a:p>
            <a:fld id="{5BAE39EB-E0A3-463A-9068-EBA37F6442B3}" type="slidenum">
              <a:rPr lang="en-US" smtClean="0"/>
              <a:t>25</a:t>
            </a:fld>
            <a:endParaRPr lang="en-US"/>
          </a:p>
        </p:txBody>
      </p:sp>
      <p:sp>
        <p:nvSpPr>
          <p:cNvPr id="5" name="Date Placeholder 4">
            <a:extLst>
              <a:ext uri="{FF2B5EF4-FFF2-40B4-BE49-F238E27FC236}">
                <a16:creationId xmlns:a16="http://schemas.microsoft.com/office/drawing/2014/main" id="{9709CBA3-5E50-4B87-AEBE-B5C1819F392D}"/>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1665499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4BFA-C2C3-4DEB-9789-335E8293F60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AA14152-0D33-4356-B46B-D2DE18A06A60}"/>
              </a:ext>
            </a:extLst>
          </p:cNvPr>
          <p:cNvSpPr>
            <a:spLocks noGrp="1"/>
          </p:cNvSpPr>
          <p:nvPr>
            <p:ph idx="1"/>
          </p:nvPr>
        </p:nvSpPr>
        <p:spPr/>
        <p:txBody>
          <a:bodyPr>
            <a:normAutofit lnSpcReduction="10000"/>
          </a:bodyPr>
          <a:lstStyle/>
          <a:p>
            <a:r>
              <a:rPr lang="en-US" b="1" i="1" dirty="0"/>
              <a:t>Terminus: </a:t>
            </a:r>
            <a:r>
              <a:rPr lang="en-US" dirty="0"/>
              <a:t>Hardware Accelerated Networking in Data Center</a:t>
            </a:r>
          </a:p>
          <a:p>
            <a:pPr lvl="1"/>
            <a:r>
              <a:rPr lang="en-US" dirty="0"/>
              <a:t>Break the server boundary</a:t>
            </a:r>
          </a:p>
          <a:p>
            <a:pPr lvl="1"/>
            <a:r>
              <a:rPr lang="en-US" altLang="zh-CN" dirty="0"/>
              <a:t>Benefits to both public and private cloud </a:t>
            </a:r>
            <a:endParaRPr lang="en-US" dirty="0"/>
          </a:p>
          <a:p>
            <a:pPr lvl="1"/>
            <a:endParaRPr lang="en-US" dirty="0"/>
          </a:p>
          <a:p>
            <a:r>
              <a:rPr lang="en-US" dirty="0"/>
              <a:t>Direct Universal Access</a:t>
            </a:r>
          </a:p>
          <a:p>
            <a:pPr lvl="1"/>
            <a:r>
              <a:rPr lang="en-US" dirty="0"/>
              <a:t>Build the “IP” layer for hardware networking in data center</a:t>
            </a:r>
          </a:p>
          <a:p>
            <a:pPr lvl="1"/>
            <a:r>
              <a:rPr lang="en-US" dirty="0"/>
              <a:t>In process of open source… </a:t>
            </a:r>
          </a:p>
          <a:p>
            <a:endParaRPr lang="en-US" dirty="0"/>
          </a:p>
          <a:p>
            <a:r>
              <a:rPr lang="en-US" dirty="0"/>
              <a:t>Hardware Accelerated Networking for </a:t>
            </a:r>
            <a:r>
              <a:rPr lang="en-US" altLang="zh-CN" dirty="0"/>
              <a:t>Distributed Machine Learning</a:t>
            </a:r>
            <a:endParaRPr lang="en-US" dirty="0"/>
          </a:p>
          <a:p>
            <a:pPr lvl="1"/>
            <a:r>
              <a:rPr lang="en-US" dirty="0"/>
              <a:t>AI acceleration for disk/network I/O, instead of offloading the ML algorithms</a:t>
            </a:r>
          </a:p>
          <a:p>
            <a:pPr lvl="1"/>
            <a:endParaRPr lang="en-US" dirty="0"/>
          </a:p>
        </p:txBody>
      </p:sp>
      <p:sp>
        <p:nvSpPr>
          <p:cNvPr id="4" name="Slide Number Placeholder 3">
            <a:extLst>
              <a:ext uri="{FF2B5EF4-FFF2-40B4-BE49-F238E27FC236}">
                <a16:creationId xmlns:a16="http://schemas.microsoft.com/office/drawing/2014/main" id="{592F6E57-D084-4C9C-8FC2-E4641D32D5EB}"/>
              </a:ext>
            </a:extLst>
          </p:cNvPr>
          <p:cNvSpPr>
            <a:spLocks noGrp="1"/>
          </p:cNvSpPr>
          <p:nvPr>
            <p:ph type="sldNum" sz="quarter" idx="12"/>
          </p:nvPr>
        </p:nvSpPr>
        <p:spPr/>
        <p:txBody>
          <a:bodyPr/>
          <a:lstStyle/>
          <a:p>
            <a:fld id="{5BAE39EB-E0A3-463A-9068-EBA37F6442B3}" type="slidenum">
              <a:rPr lang="en-US" smtClean="0"/>
              <a:t>26</a:t>
            </a:fld>
            <a:endParaRPr lang="en-US"/>
          </a:p>
        </p:txBody>
      </p:sp>
      <p:sp>
        <p:nvSpPr>
          <p:cNvPr id="5" name="Date Placeholder 4">
            <a:extLst>
              <a:ext uri="{FF2B5EF4-FFF2-40B4-BE49-F238E27FC236}">
                <a16:creationId xmlns:a16="http://schemas.microsoft.com/office/drawing/2014/main" id="{95EFEA23-CC19-4766-BB6E-C3DDC4738452}"/>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3417466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1067BA-EA37-4A45-8E90-DF6CFE6D1D48}"/>
              </a:ext>
            </a:extLst>
          </p:cNvPr>
          <p:cNvSpPr>
            <a:spLocks noGrp="1"/>
          </p:cNvSpPr>
          <p:nvPr>
            <p:ph type="title"/>
          </p:nvPr>
        </p:nvSpPr>
        <p:spPr/>
        <p:txBody>
          <a:bodyPr/>
          <a:lstStyle/>
          <a:p>
            <a:r>
              <a:rPr lang="en-US" dirty="0"/>
              <a:t>backup</a:t>
            </a:r>
          </a:p>
        </p:txBody>
      </p:sp>
      <p:sp>
        <p:nvSpPr>
          <p:cNvPr id="5" name="Text Placeholder 4">
            <a:extLst>
              <a:ext uri="{FF2B5EF4-FFF2-40B4-BE49-F238E27FC236}">
                <a16:creationId xmlns:a16="http://schemas.microsoft.com/office/drawing/2014/main" id="{FBF75A64-17E0-4B87-87F2-138CE49A1CA2}"/>
              </a:ext>
            </a:extLst>
          </p:cNvPr>
          <p:cNvSpPr>
            <a:spLocks noGrp="1"/>
          </p:cNvSpPr>
          <p:nvPr>
            <p:ph type="body" idx="1"/>
          </p:nvPr>
        </p:nvSpPr>
        <p:spPr/>
        <p:txBody>
          <a:bodyPr/>
          <a:lstStyle/>
          <a:p>
            <a:endParaRPr lang="en-US"/>
          </a:p>
        </p:txBody>
      </p:sp>
      <p:sp>
        <p:nvSpPr>
          <p:cNvPr id="6" name="Date Placeholder 5">
            <a:extLst>
              <a:ext uri="{FF2B5EF4-FFF2-40B4-BE49-F238E27FC236}">
                <a16:creationId xmlns:a16="http://schemas.microsoft.com/office/drawing/2014/main" id="{EE86D346-646C-422F-B3C9-F33E5DDB0BD3}"/>
              </a:ext>
            </a:extLst>
          </p:cNvPr>
          <p:cNvSpPr>
            <a:spLocks noGrp="1"/>
          </p:cNvSpPr>
          <p:nvPr>
            <p:ph type="dt" sz="half" idx="10"/>
          </p:nvPr>
        </p:nvSpPr>
        <p:spPr/>
        <p:txBody>
          <a:bodyPr/>
          <a:lstStyle/>
          <a:p>
            <a:r>
              <a:rPr lang="en-US"/>
              <a:t>8/17/2019</a:t>
            </a:r>
          </a:p>
        </p:txBody>
      </p:sp>
      <p:sp>
        <p:nvSpPr>
          <p:cNvPr id="7" name="Slide Number Placeholder 6">
            <a:extLst>
              <a:ext uri="{FF2B5EF4-FFF2-40B4-BE49-F238E27FC236}">
                <a16:creationId xmlns:a16="http://schemas.microsoft.com/office/drawing/2014/main" id="{E86667EB-7FED-4110-9727-53A574DEC22B}"/>
              </a:ext>
            </a:extLst>
          </p:cNvPr>
          <p:cNvSpPr>
            <a:spLocks noGrp="1"/>
          </p:cNvSpPr>
          <p:nvPr>
            <p:ph type="sldNum" sz="quarter" idx="12"/>
          </p:nvPr>
        </p:nvSpPr>
        <p:spPr/>
        <p:txBody>
          <a:bodyPr/>
          <a:lstStyle/>
          <a:p>
            <a:fld id="{3D455827-00BF-4CAE-8B1D-F788677DB109}" type="slidenum">
              <a:rPr lang="en-US" smtClean="0"/>
              <a:t>27</a:t>
            </a:fld>
            <a:endParaRPr lang="en-US"/>
          </a:p>
        </p:txBody>
      </p:sp>
    </p:spTree>
    <p:extLst>
      <p:ext uri="{BB962C8B-B14F-4D97-AF65-F5344CB8AC3E}">
        <p14:creationId xmlns:p14="http://schemas.microsoft.com/office/powerpoint/2010/main" val="4182359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2EB6-D2C1-4650-9DB8-31F396CDEA2B}"/>
              </a:ext>
            </a:extLst>
          </p:cNvPr>
          <p:cNvSpPr>
            <a:spLocks noGrp="1"/>
          </p:cNvSpPr>
          <p:nvPr>
            <p:ph type="title"/>
          </p:nvPr>
        </p:nvSpPr>
        <p:spPr/>
        <p:txBody>
          <a:bodyPr/>
          <a:lstStyle/>
          <a:p>
            <a:r>
              <a:rPr lang="en-US" altLang="zh-CN"/>
              <a:t>Benefit</a:t>
            </a:r>
            <a:endParaRPr lang="en-US"/>
          </a:p>
        </p:txBody>
      </p:sp>
      <p:sp>
        <p:nvSpPr>
          <p:cNvPr id="3" name="Content Placeholder 2">
            <a:extLst>
              <a:ext uri="{FF2B5EF4-FFF2-40B4-BE49-F238E27FC236}">
                <a16:creationId xmlns:a16="http://schemas.microsoft.com/office/drawing/2014/main" id="{CEF3D6A0-CE57-4053-AEB5-EC179DA1142E}"/>
              </a:ext>
            </a:extLst>
          </p:cNvPr>
          <p:cNvSpPr>
            <a:spLocks noGrp="1"/>
          </p:cNvSpPr>
          <p:nvPr>
            <p:ph idx="1"/>
          </p:nvPr>
        </p:nvSpPr>
        <p:spPr>
          <a:xfrm>
            <a:off x="838200" y="1825625"/>
            <a:ext cx="9396470" cy="4351338"/>
          </a:xfrm>
        </p:spPr>
        <p:txBody>
          <a:bodyPr vert="horz" lIns="91440" tIns="45720" rIns="91440" bIns="45720" rtlCol="0" anchor="t">
            <a:normAutofit/>
          </a:bodyPr>
          <a:lstStyle/>
          <a:p>
            <a:r>
              <a:rPr lang="en-US" b="1" dirty="0"/>
              <a:t>Public Cloud Efficiency</a:t>
            </a:r>
            <a:endParaRPr lang="en-US" dirty="0">
              <a:cs typeface="Calibri"/>
            </a:endParaRPr>
          </a:p>
          <a:p>
            <a:pPr lvl="1"/>
            <a:r>
              <a:rPr lang="en-US" dirty="0"/>
              <a:t>High resource utilization</a:t>
            </a:r>
            <a:endParaRPr lang="en-US" dirty="0">
              <a:cs typeface="Calibri"/>
            </a:endParaRPr>
          </a:p>
          <a:p>
            <a:pPr lvl="2"/>
            <a:r>
              <a:rPr lang="en-US" dirty="0"/>
              <a:t>VM dynamically assembled from data center resources</a:t>
            </a:r>
            <a:endParaRPr lang="en-US" dirty="0">
              <a:cs typeface="Calibri"/>
            </a:endParaRPr>
          </a:p>
          <a:p>
            <a:pPr lvl="2"/>
            <a:r>
              <a:rPr lang="en-US" dirty="0"/>
              <a:t>Azure Billable Utilization &lt; 70%; Actual Utilization &lt; 10%</a:t>
            </a:r>
          </a:p>
          <a:p>
            <a:pPr lvl="1"/>
            <a:r>
              <a:rPr lang="en-US" altLang="zh-CN" dirty="0"/>
              <a:t>Global direct access without CPU involvement</a:t>
            </a:r>
            <a:endParaRPr lang="en-US" altLang="zh-CN" dirty="0">
              <a:cs typeface="Calibri"/>
            </a:endParaRPr>
          </a:p>
          <a:p>
            <a:pPr lvl="2"/>
            <a:r>
              <a:rPr lang="en-US" dirty="0"/>
              <a:t>Harmonize data center (Ethernet) and host-area (PCIe) network</a:t>
            </a:r>
            <a:endParaRPr lang="en-US" b="1" dirty="0"/>
          </a:p>
          <a:p>
            <a:r>
              <a:rPr lang="en-US" b="1" dirty="0"/>
              <a:t>Private Cloud Characteristics</a:t>
            </a:r>
          </a:p>
          <a:p>
            <a:pPr lvl="1"/>
            <a:r>
              <a:rPr lang="en-US" dirty="0"/>
              <a:t>Bare metal performance and predictability</a:t>
            </a:r>
            <a:endParaRPr lang="en-US" dirty="0">
              <a:cs typeface="Calibri"/>
            </a:endParaRPr>
          </a:p>
          <a:p>
            <a:pPr lvl="2"/>
            <a:r>
              <a:rPr lang="en-US" dirty="0"/>
              <a:t>Avoid Noisy Neighbors for Disk Access, I/O Unfairness, etc.</a:t>
            </a:r>
            <a:endParaRPr lang="en-US" dirty="0">
              <a:cs typeface="Calibri"/>
            </a:endParaRPr>
          </a:p>
          <a:p>
            <a:pPr lvl="1"/>
            <a:r>
              <a:rPr lang="en-US" dirty="0"/>
              <a:t>Security: minimize side channel attacks</a:t>
            </a:r>
            <a:endParaRPr lang="en-US" dirty="0">
              <a:cs typeface="Calibri"/>
            </a:endParaRPr>
          </a:p>
          <a:p>
            <a:pPr lvl="1"/>
            <a:endParaRPr lang="en-US" b="1" dirty="0"/>
          </a:p>
          <a:p>
            <a:pPr lvl="1"/>
            <a:endParaRPr lang="en-US" dirty="0"/>
          </a:p>
        </p:txBody>
      </p:sp>
      <p:sp>
        <p:nvSpPr>
          <p:cNvPr id="4" name="Date Placeholder 3">
            <a:extLst>
              <a:ext uri="{FF2B5EF4-FFF2-40B4-BE49-F238E27FC236}">
                <a16:creationId xmlns:a16="http://schemas.microsoft.com/office/drawing/2014/main" id="{08BFD0B0-FD3D-40A5-A0F9-6E2215744913}"/>
              </a:ext>
            </a:extLst>
          </p:cNvPr>
          <p:cNvSpPr>
            <a:spLocks noGrp="1"/>
          </p:cNvSpPr>
          <p:nvPr>
            <p:ph type="dt" sz="half" idx="10"/>
          </p:nvPr>
        </p:nvSpPr>
        <p:spPr/>
        <p:txBody>
          <a:bodyPr/>
          <a:lstStyle/>
          <a:p>
            <a:r>
              <a:rPr lang="en-US"/>
              <a:t>8/17/2019</a:t>
            </a:r>
          </a:p>
        </p:txBody>
      </p:sp>
      <p:sp>
        <p:nvSpPr>
          <p:cNvPr id="5" name="Slide Number Placeholder 4">
            <a:extLst>
              <a:ext uri="{FF2B5EF4-FFF2-40B4-BE49-F238E27FC236}">
                <a16:creationId xmlns:a16="http://schemas.microsoft.com/office/drawing/2014/main" id="{B740CFAC-E363-4E58-9436-71854552AE59}"/>
              </a:ext>
            </a:extLst>
          </p:cNvPr>
          <p:cNvSpPr>
            <a:spLocks noGrp="1"/>
          </p:cNvSpPr>
          <p:nvPr>
            <p:ph type="sldNum" sz="quarter" idx="12"/>
          </p:nvPr>
        </p:nvSpPr>
        <p:spPr/>
        <p:txBody>
          <a:bodyPr/>
          <a:lstStyle/>
          <a:p>
            <a:fld id="{975B7F04-B3FC-46EB-A3D1-049D0EE3BD27}" type="slidenum">
              <a:rPr lang="en-US" smtClean="0"/>
              <a:t>28</a:t>
            </a:fld>
            <a:endParaRPr lang="en-US"/>
          </a:p>
        </p:txBody>
      </p:sp>
      <p:pic>
        <p:nvPicPr>
          <p:cNvPr id="7" name="Picture 6">
            <a:extLst>
              <a:ext uri="{FF2B5EF4-FFF2-40B4-BE49-F238E27FC236}">
                <a16:creationId xmlns:a16="http://schemas.microsoft.com/office/drawing/2014/main" id="{16181AAF-021F-4CA8-B6AB-3D6A120EC96C}"/>
              </a:ext>
            </a:extLst>
          </p:cNvPr>
          <p:cNvPicPr>
            <a:picLocks noChangeAspect="1"/>
          </p:cNvPicPr>
          <p:nvPr/>
        </p:nvPicPr>
        <p:blipFill>
          <a:blip r:embed="rId2"/>
          <a:stretch>
            <a:fillRect/>
          </a:stretch>
        </p:blipFill>
        <p:spPr>
          <a:xfrm>
            <a:off x="8394262" y="4061313"/>
            <a:ext cx="3680816" cy="1668670"/>
          </a:xfrm>
          <a:prstGeom prst="rect">
            <a:avLst/>
          </a:prstGeom>
        </p:spPr>
      </p:pic>
      <p:sp>
        <p:nvSpPr>
          <p:cNvPr id="8" name="TextBox 7">
            <a:extLst>
              <a:ext uri="{FF2B5EF4-FFF2-40B4-BE49-F238E27FC236}">
                <a16:creationId xmlns:a16="http://schemas.microsoft.com/office/drawing/2014/main" id="{E4656143-71E9-4332-ACD0-2812122A65EA}"/>
              </a:ext>
            </a:extLst>
          </p:cNvPr>
          <p:cNvSpPr txBox="1"/>
          <p:nvPr/>
        </p:nvSpPr>
        <p:spPr>
          <a:xfrm>
            <a:off x="8250800" y="5729983"/>
            <a:ext cx="4040337" cy="307777"/>
          </a:xfrm>
          <a:prstGeom prst="rect">
            <a:avLst/>
          </a:prstGeom>
          <a:noFill/>
        </p:spPr>
        <p:txBody>
          <a:bodyPr wrap="none" rtlCol="0">
            <a:spAutoFit/>
          </a:bodyPr>
          <a:lstStyle/>
          <a:p>
            <a:pPr algn="ctr"/>
            <a:r>
              <a:rPr lang="en-US" sz="1400" b="1"/>
              <a:t>Noisy Neighbors for Disk Access: 10ms </a:t>
            </a:r>
            <a:r>
              <a:rPr lang="en-US" sz="1400" b="1">
                <a:sym typeface="Wingdings" panose="05000000000000000000" pitchFamily="2" charset="2"/>
              </a:rPr>
              <a:t> 225ms</a:t>
            </a:r>
            <a:r>
              <a:rPr lang="en-US" sz="1400" b="1" baseline="30000">
                <a:sym typeface="Wingdings" panose="05000000000000000000" pitchFamily="2" charset="2"/>
              </a:rPr>
              <a:t>[1]</a:t>
            </a:r>
          </a:p>
        </p:txBody>
      </p:sp>
      <p:pic>
        <p:nvPicPr>
          <p:cNvPr id="16" name="Picture 15">
            <a:extLst>
              <a:ext uri="{FF2B5EF4-FFF2-40B4-BE49-F238E27FC236}">
                <a16:creationId xmlns:a16="http://schemas.microsoft.com/office/drawing/2014/main" id="{3BA1D972-58A3-409A-94B9-EABD3DBF0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030" y="199201"/>
            <a:ext cx="3947107" cy="3802093"/>
          </a:xfrm>
          <a:prstGeom prst="rect">
            <a:avLst/>
          </a:prstGeom>
        </p:spPr>
      </p:pic>
    </p:spTree>
    <p:extLst>
      <p:ext uri="{BB962C8B-B14F-4D97-AF65-F5344CB8AC3E}">
        <p14:creationId xmlns:p14="http://schemas.microsoft.com/office/powerpoint/2010/main" val="478908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Application – Regex Matching</a:t>
            </a:r>
          </a:p>
        </p:txBody>
      </p:sp>
      <p:sp>
        <p:nvSpPr>
          <p:cNvPr id="6" name="Content Placeholder 5"/>
          <p:cNvSpPr>
            <a:spLocks noGrp="1"/>
          </p:cNvSpPr>
          <p:nvPr>
            <p:ph idx="1"/>
          </p:nvPr>
        </p:nvSpPr>
        <p:spPr>
          <a:xfrm>
            <a:off x="689810" y="4916906"/>
            <a:ext cx="10892589" cy="1209258"/>
          </a:xfrm>
        </p:spPr>
        <p:txBody>
          <a:bodyPr>
            <a:normAutofit fontScale="92500" lnSpcReduction="10000"/>
          </a:bodyPr>
          <a:lstStyle/>
          <a:p>
            <a:r>
              <a:rPr lang="en-US" b="1">
                <a:solidFill>
                  <a:srgbClr val="FF0000"/>
                </a:solidFill>
              </a:rPr>
              <a:t>Up to 10</a:t>
            </a:r>
            <a:r>
              <a:rPr lang="en-US" b="1" baseline="30000">
                <a:solidFill>
                  <a:srgbClr val="FF0000"/>
                </a:solidFill>
              </a:rPr>
              <a:t>5</a:t>
            </a:r>
            <a:r>
              <a:rPr lang="en-US" b="1">
                <a:solidFill>
                  <a:srgbClr val="FF0000"/>
                </a:solidFill>
              </a:rPr>
              <a:t>~10</a:t>
            </a:r>
            <a:r>
              <a:rPr lang="en-US" b="1" baseline="30000">
                <a:solidFill>
                  <a:srgbClr val="FF0000"/>
                </a:solidFill>
              </a:rPr>
              <a:t>7</a:t>
            </a:r>
            <a:r>
              <a:rPr lang="en-US"/>
              <a:t> higher than CPU, </a:t>
            </a:r>
            <a:r>
              <a:rPr lang="en-US" b="1">
                <a:solidFill>
                  <a:srgbClr val="FF0000"/>
                </a:solidFill>
              </a:rPr>
              <a:t>Up to 10</a:t>
            </a:r>
            <a:r>
              <a:rPr lang="en-US" b="1" baseline="30000">
                <a:solidFill>
                  <a:srgbClr val="FF0000"/>
                </a:solidFill>
              </a:rPr>
              <a:t>5</a:t>
            </a:r>
            <a:r>
              <a:rPr lang="en-US"/>
              <a:t> lower than CPU</a:t>
            </a:r>
            <a:endParaRPr lang="en-US" altLang="zh-CN"/>
          </a:p>
          <a:p>
            <a:r>
              <a:rPr lang="en-US" altLang="zh-CN" b="1">
                <a:solidFill>
                  <a:srgbClr val="FF0000"/>
                </a:solidFill>
              </a:rPr>
              <a:t>Up to 3 times </a:t>
            </a:r>
            <a:r>
              <a:rPr lang="en-US" altLang="zh-CN"/>
              <a:t>throughput and </a:t>
            </a:r>
            <a:r>
              <a:rPr lang="en-US" altLang="zh-CN" b="1">
                <a:solidFill>
                  <a:srgbClr val="FF0000"/>
                </a:solidFill>
              </a:rPr>
              <a:t>up to 55% </a:t>
            </a:r>
            <a:r>
              <a:rPr lang="en-US" altLang="zh-CN"/>
              <a:t>latency reduction compared to using CPU to move data between FPGAs</a:t>
            </a:r>
            <a:endParaRPr lang="en-US"/>
          </a:p>
        </p:txBody>
      </p:sp>
      <p:grpSp>
        <p:nvGrpSpPr>
          <p:cNvPr id="9" name="Group 8"/>
          <p:cNvGrpSpPr/>
          <p:nvPr/>
        </p:nvGrpSpPr>
        <p:grpSpPr>
          <a:xfrm>
            <a:off x="733425" y="1397001"/>
            <a:ext cx="10725151" cy="3499268"/>
            <a:chOff x="609599" y="1397001"/>
            <a:chExt cx="10725151" cy="3499268"/>
          </a:xfrm>
        </p:grpSpPr>
        <p:graphicFrame>
          <p:nvGraphicFramePr>
            <p:cNvPr id="34" name="Chart 33">
              <a:extLst>
                <a:ext uri="{FF2B5EF4-FFF2-40B4-BE49-F238E27FC236}">
                  <a16:creationId xmlns:a16="http://schemas.microsoft.com/office/drawing/2014/main" id="{00000000-0008-0000-0000-000003000000}"/>
                </a:ext>
              </a:extLst>
            </p:cNvPr>
            <p:cNvGraphicFramePr>
              <a:graphicFrameLocks/>
            </p:cNvGraphicFramePr>
            <p:nvPr/>
          </p:nvGraphicFramePr>
          <p:xfrm>
            <a:off x="609599" y="1397001"/>
            <a:ext cx="5286375" cy="34992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a:extLst>
                <a:ext uri="{FF2B5EF4-FFF2-40B4-BE49-F238E27FC236}">
                  <a16:creationId xmlns:a16="http://schemas.microsoft.com/office/drawing/2014/main" id="{00000000-0008-0000-0000-000004000000}"/>
                </a:ext>
              </a:extLst>
            </p:cNvPr>
            <p:cNvGraphicFramePr>
              <a:graphicFrameLocks/>
            </p:cNvGraphicFramePr>
            <p:nvPr/>
          </p:nvGraphicFramePr>
          <p:xfrm>
            <a:off x="6086475" y="1397001"/>
            <a:ext cx="5248275" cy="3499268"/>
          </p:xfrm>
          <a:graphic>
            <a:graphicData uri="http://schemas.openxmlformats.org/drawingml/2006/chart">
              <c:chart xmlns:c="http://schemas.openxmlformats.org/drawingml/2006/chart" xmlns:r="http://schemas.openxmlformats.org/officeDocument/2006/relationships" r:id="rId4"/>
            </a:graphicData>
          </a:graphic>
        </p:graphicFrame>
      </p:grpSp>
      <p:sp>
        <p:nvSpPr>
          <p:cNvPr id="8" name="Slide Number Placeholder 7"/>
          <p:cNvSpPr>
            <a:spLocks noGrp="1"/>
          </p:cNvSpPr>
          <p:nvPr>
            <p:ph type="sldNum" sz="quarter" idx="12"/>
          </p:nvPr>
        </p:nvSpPr>
        <p:spPr/>
        <p:txBody>
          <a:bodyPr/>
          <a:lstStyle/>
          <a:p>
            <a:fld id="{5BAE39EB-E0A3-463A-9068-EBA37F6442B3}" type="slidenum">
              <a:rPr lang="en-US" smtClean="0"/>
              <a:t>29</a:t>
            </a:fld>
            <a:endParaRPr lang="en-US"/>
          </a:p>
        </p:txBody>
      </p:sp>
      <p:sp>
        <p:nvSpPr>
          <p:cNvPr id="3" name="Date Placeholder 2">
            <a:extLst>
              <a:ext uri="{FF2B5EF4-FFF2-40B4-BE49-F238E27FC236}">
                <a16:creationId xmlns:a16="http://schemas.microsoft.com/office/drawing/2014/main" id="{A2E91F11-8BB3-4AEB-B2CB-32ABAC8C47F1}"/>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174908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2F376-5FD1-48AF-A1EB-B0C09A72EC03}"/>
              </a:ext>
            </a:extLst>
          </p:cNvPr>
          <p:cNvSpPr>
            <a:spLocks noGrp="1"/>
          </p:cNvSpPr>
          <p:nvPr>
            <p:ph type="title"/>
          </p:nvPr>
        </p:nvSpPr>
        <p:spPr>
          <a:xfrm>
            <a:off x="498763" y="365125"/>
            <a:ext cx="11610110" cy="1325563"/>
          </a:xfrm>
        </p:spPr>
        <p:txBody>
          <a:bodyPr/>
          <a:lstStyle/>
          <a:p>
            <a:r>
              <a:rPr lang="en-US" dirty="0"/>
              <a:t>Vision: Break Server Boundary in Cloud</a:t>
            </a:r>
          </a:p>
        </p:txBody>
      </p:sp>
      <p:sp>
        <p:nvSpPr>
          <p:cNvPr id="3" name="Content Placeholder 2">
            <a:extLst>
              <a:ext uri="{FF2B5EF4-FFF2-40B4-BE49-F238E27FC236}">
                <a16:creationId xmlns:a16="http://schemas.microsoft.com/office/drawing/2014/main" id="{14B17B95-0567-4B10-9278-46B58D41000E}"/>
              </a:ext>
            </a:extLst>
          </p:cNvPr>
          <p:cNvSpPr>
            <a:spLocks noGrp="1"/>
          </p:cNvSpPr>
          <p:nvPr>
            <p:ph idx="1"/>
          </p:nvPr>
        </p:nvSpPr>
        <p:spPr>
          <a:xfrm>
            <a:off x="418323" y="1616361"/>
            <a:ext cx="11099422" cy="2167047"/>
          </a:xfrm>
        </p:spPr>
        <p:txBody>
          <a:bodyPr>
            <a:normAutofit/>
          </a:bodyPr>
          <a:lstStyle/>
          <a:p>
            <a:r>
              <a:rPr lang="en-US" altLang="zh-CN" dirty="0"/>
              <a:t>Everything visible and directly accessible on unified </a:t>
            </a:r>
            <a:r>
              <a:rPr lang="en-US" altLang="zh-CN" b="1" i="1" dirty="0">
                <a:solidFill>
                  <a:schemeClr val="accent1"/>
                </a:solidFill>
              </a:rPr>
              <a:t>Flat</a:t>
            </a:r>
            <a:r>
              <a:rPr lang="en-US" altLang="zh-CN" dirty="0"/>
              <a:t> network</a:t>
            </a:r>
            <a:endParaRPr lang="en-US" dirty="0"/>
          </a:p>
          <a:p>
            <a:pPr lvl="1"/>
            <a:r>
              <a:rPr lang="en-US" dirty="0"/>
              <a:t>Global resource naming, routing, and communication.</a:t>
            </a:r>
          </a:p>
          <a:p>
            <a:pPr lvl="1"/>
            <a:r>
              <a:rPr lang="en-US" dirty="0"/>
              <a:t>Harmonize data center networking (Ethernet) and host-area networking (PCIe)</a:t>
            </a:r>
            <a:endParaRPr lang="en-US" sz="2800" dirty="0">
              <a:solidFill>
                <a:schemeClr val="accent1"/>
              </a:solidFill>
            </a:endParaRPr>
          </a:p>
          <a:p>
            <a:r>
              <a:rPr lang="en-US" altLang="zh-CN" dirty="0"/>
              <a:t>Everything managed and divided </a:t>
            </a:r>
            <a:r>
              <a:rPr lang="en-US" dirty="0"/>
              <a:t>dynamically </a:t>
            </a:r>
            <a:r>
              <a:rPr lang="en-US" altLang="zh-CN" dirty="0"/>
              <a:t>by Cloud</a:t>
            </a:r>
            <a:endParaRPr lang="en-US" dirty="0"/>
          </a:p>
          <a:p>
            <a:pPr lvl="1"/>
            <a:r>
              <a:rPr lang="en-US" dirty="0"/>
              <a:t>No </a:t>
            </a:r>
            <a:r>
              <a:rPr lang="en-US" altLang="zh-CN" dirty="0"/>
              <a:t>boundaries &amp; </a:t>
            </a:r>
            <a:r>
              <a:rPr lang="en-US" dirty="0"/>
              <a:t>dependency from individual servers</a:t>
            </a:r>
          </a:p>
        </p:txBody>
      </p:sp>
      <p:sp>
        <p:nvSpPr>
          <p:cNvPr id="34" name="Slide Number Placeholder 33">
            <a:extLst>
              <a:ext uri="{FF2B5EF4-FFF2-40B4-BE49-F238E27FC236}">
                <a16:creationId xmlns:a16="http://schemas.microsoft.com/office/drawing/2014/main" id="{F1F892CF-61D5-41E1-BE90-0A1B1ABD169D}"/>
              </a:ext>
            </a:extLst>
          </p:cNvPr>
          <p:cNvSpPr>
            <a:spLocks noGrp="1"/>
          </p:cNvSpPr>
          <p:nvPr>
            <p:ph type="sldNum" sz="quarter" idx="12"/>
          </p:nvPr>
        </p:nvSpPr>
        <p:spPr>
          <a:xfrm>
            <a:off x="8610600" y="6356350"/>
            <a:ext cx="2743200" cy="365125"/>
          </a:xfrm>
        </p:spPr>
        <p:txBody>
          <a:bodyPr/>
          <a:lstStyle/>
          <a:p>
            <a:fld id="{FE049901-4340-4BDC-9D29-C10EF5516084}" type="slidenum">
              <a:rPr lang="zh-CN" altLang="en-US" smtClean="0"/>
              <a:t>3</a:t>
            </a:fld>
            <a:endParaRPr lang="zh-CN" altLang="en-US"/>
          </a:p>
        </p:txBody>
      </p:sp>
      <p:grpSp>
        <p:nvGrpSpPr>
          <p:cNvPr id="35" name="组合 57">
            <a:extLst>
              <a:ext uri="{FF2B5EF4-FFF2-40B4-BE49-F238E27FC236}">
                <a16:creationId xmlns:a16="http://schemas.microsoft.com/office/drawing/2014/main" id="{CE4F6326-C8FB-455B-8F4E-89C1E6D68353}"/>
              </a:ext>
            </a:extLst>
          </p:cNvPr>
          <p:cNvGrpSpPr/>
          <p:nvPr/>
        </p:nvGrpSpPr>
        <p:grpSpPr>
          <a:xfrm>
            <a:off x="394358" y="4842487"/>
            <a:ext cx="3295511" cy="1338595"/>
            <a:chOff x="1145589" y="4540772"/>
            <a:chExt cx="3295511" cy="1338595"/>
          </a:xfrm>
        </p:grpSpPr>
        <p:cxnSp>
          <p:nvCxnSpPr>
            <p:cNvPr id="36" name="Straight Connector 41">
              <a:extLst>
                <a:ext uri="{FF2B5EF4-FFF2-40B4-BE49-F238E27FC236}">
                  <a16:creationId xmlns:a16="http://schemas.microsoft.com/office/drawing/2014/main" id="{F0B96EF0-1C33-450E-848B-3128AB883909}"/>
                </a:ext>
              </a:extLst>
            </p:cNvPr>
            <p:cNvCxnSpPr>
              <a:cxnSpLocks/>
            </p:cNvCxnSpPr>
            <p:nvPr/>
          </p:nvCxnSpPr>
          <p:spPr>
            <a:xfrm>
              <a:off x="3471586" y="5050595"/>
              <a:ext cx="0" cy="549488"/>
            </a:xfrm>
            <a:prstGeom prst="line">
              <a:avLst/>
            </a:prstGeom>
            <a:noFill/>
            <a:ln w="28575" cap="flat" cmpd="sng" algn="ctr">
              <a:solidFill>
                <a:sysClr val="windowText" lastClr="000000"/>
              </a:solidFill>
              <a:prstDash val="solid"/>
            </a:ln>
            <a:effectLst/>
          </p:spPr>
        </p:cxnSp>
        <p:sp>
          <p:nvSpPr>
            <p:cNvPr id="37" name="Rectangle 25">
              <a:extLst>
                <a:ext uri="{FF2B5EF4-FFF2-40B4-BE49-F238E27FC236}">
                  <a16:creationId xmlns:a16="http://schemas.microsoft.com/office/drawing/2014/main" id="{511D4636-1E4B-4320-ADAF-5E7352DF44A0}"/>
                </a:ext>
              </a:extLst>
            </p:cNvPr>
            <p:cNvSpPr/>
            <p:nvPr/>
          </p:nvSpPr>
          <p:spPr>
            <a:xfrm>
              <a:off x="1145590" y="4540772"/>
              <a:ext cx="3295510" cy="1338595"/>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solidFill>
                  <a:prstClr val="white"/>
                </a:solidFill>
                <a:ea typeface="等线" panose="02010600030101010101" pitchFamily="2" charset="-122"/>
              </a:endParaRPr>
            </a:p>
          </p:txBody>
        </p:sp>
        <p:cxnSp>
          <p:nvCxnSpPr>
            <p:cNvPr id="38" name="Straight Connector 26">
              <a:extLst>
                <a:ext uri="{FF2B5EF4-FFF2-40B4-BE49-F238E27FC236}">
                  <a16:creationId xmlns:a16="http://schemas.microsoft.com/office/drawing/2014/main" id="{E293F508-7E4A-41A9-8333-AC7E71E0F931}"/>
                </a:ext>
              </a:extLst>
            </p:cNvPr>
            <p:cNvCxnSpPr>
              <a:cxnSpLocks/>
            </p:cNvCxnSpPr>
            <p:nvPr/>
          </p:nvCxnSpPr>
          <p:spPr>
            <a:xfrm>
              <a:off x="2435971" y="5061612"/>
              <a:ext cx="0" cy="149293"/>
            </a:xfrm>
            <a:prstGeom prst="line">
              <a:avLst/>
            </a:prstGeom>
            <a:noFill/>
            <a:ln w="28575" cap="flat" cmpd="sng" algn="ctr">
              <a:solidFill>
                <a:sysClr val="windowText" lastClr="000000"/>
              </a:solidFill>
              <a:prstDash val="solid"/>
            </a:ln>
            <a:effectLst/>
          </p:spPr>
        </p:cxnSp>
        <p:cxnSp>
          <p:nvCxnSpPr>
            <p:cNvPr id="39" name="Straight Connector 27">
              <a:extLst>
                <a:ext uri="{FF2B5EF4-FFF2-40B4-BE49-F238E27FC236}">
                  <a16:creationId xmlns:a16="http://schemas.microsoft.com/office/drawing/2014/main" id="{2A16ED3A-C2D0-4521-A920-F8F0B965A6F0}"/>
                </a:ext>
              </a:extLst>
            </p:cNvPr>
            <p:cNvCxnSpPr>
              <a:cxnSpLocks/>
            </p:cNvCxnSpPr>
            <p:nvPr/>
          </p:nvCxnSpPr>
          <p:spPr>
            <a:xfrm>
              <a:off x="3124507" y="5094659"/>
              <a:ext cx="0" cy="149293"/>
            </a:xfrm>
            <a:prstGeom prst="line">
              <a:avLst/>
            </a:prstGeom>
            <a:noFill/>
            <a:ln w="28575" cap="flat" cmpd="sng" algn="ctr">
              <a:solidFill>
                <a:sysClr val="windowText" lastClr="000000"/>
              </a:solidFill>
              <a:prstDash val="solid"/>
            </a:ln>
            <a:effectLst/>
          </p:spPr>
        </p:cxnSp>
        <p:cxnSp>
          <p:nvCxnSpPr>
            <p:cNvPr id="40" name="Straight Connector 28">
              <a:extLst>
                <a:ext uri="{FF2B5EF4-FFF2-40B4-BE49-F238E27FC236}">
                  <a16:creationId xmlns:a16="http://schemas.microsoft.com/office/drawing/2014/main" id="{4642BFB3-2E8D-44EE-B5FF-70F25AC48110}"/>
                </a:ext>
              </a:extLst>
            </p:cNvPr>
            <p:cNvCxnSpPr>
              <a:cxnSpLocks/>
            </p:cNvCxnSpPr>
            <p:nvPr/>
          </p:nvCxnSpPr>
          <p:spPr>
            <a:xfrm>
              <a:off x="3813044" y="5050595"/>
              <a:ext cx="0" cy="149293"/>
            </a:xfrm>
            <a:prstGeom prst="line">
              <a:avLst/>
            </a:prstGeom>
            <a:noFill/>
            <a:ln w="28575" cap="flat" cmpd="sng" algn="ctr">
              <a:solidFill>
                <a:sysClr val="windowText" lastClr="000000"/>
              </a:solidFill>
              <a:prstDash val="solid"/>
            </a:ln>
            <a:effectLst/>
          </p:spPr>
        </p:cxnSp>
        <p:cxnSp>
          <p:nvCxnSpPr>
            <p:cNvPr id="41" name="Straight Connector 29">
              <a:extLst>
                <a:ext uri="{FF2B5EF4-FFF2-40B4-BE49-F238E27FC236}">
                  <a16:creationId xmlns:a16="http://schemas.microsoft.com/office/drawing/2014/main" id="{E30AC273-67BC-45D3-A34B-4EC7849B8A3D}"/>
                </a:ext>
              </a:extLst>
            </p:cNvPr>
            <p:cNvCxnSpPr>
              <a:cxnSpLocks/>
            </p:cNvCxnSpPr>
            <p:nvPr/>
          </p:nvCxnSpPr>
          <p:spPr>
            <a:xfrm>
              <a:off x="1747433" y="4907376"/>
              <a:ext cx="0" cy="401353"/>
            </a:xfrm>
            <a:prstGeom prst="line">
              <a:avLst/>
            </a:prstGeom>
            <a:noFill/>
            <a:ln w="28575" cap="flat" cmpd="sng" algn="ctr">
              <a:solidFill>
                <a:sysClr val="windowText" lastClr="000000"/>
              </a:solidFill>
              <a:prstDash val="solid"/>
            </a:ln>
            <a:effectLst/>
          </p:spPr>
        </p:cxnSp>
        <p:sp>
          <p:nvSpPr>
            <p:cNvPr id="42" name="Rectangle 30">
              <a:extLst>
                <a:ext uri="{FF2B5EF4-FFF2-40B4-BE49-F238E27FC236}">
                  <a16:creationId xmlns:a16="http://schemas.microsoft.com/office/drawing/2014/main" id="{65BEA39C-85FB-4584-9C07-54C6F08FFDB8}"/>
                </a:ext>
              </a:extLst>
            </p:cNvPr>
            <p:cNvSpPr/>
            <p:nvPr/>
          </p:nvSpPr>
          <p:spPr>
            <a:xfrm>
              <a:off x="1743546" y="5622117"/>
              <a:ext cx="578203" cy="210443"/>
            </a:xfrm>
            <a:prstGeom prst="rect">
              <a:avLst/>
            </a:prstGeom>
            <a:solidFill>
              <a:schemeClr val="accent6"/>
            </a:solidFill>
            <a:ln w="25400" cap="flat" cmpd="sng" algn="ctr">
              <a:solidFill>
                <a:srgbClr val="4F81BD">
                  <a:shade val="50000"/>
                </a:srgbClr>
              </a:solidFill>
              <a:prstDash val="solid"/>
            </a:ln>
            <a:effectLst/>
          </p:spPr>
          <p:txBody>
            <a:bodyPr rtlCol="0" anchor="ctr"/>
            <a:lstStyle/>
            <a:p>
              <a:pPr algn="ctr"/>
              <a:r>
                <a:rPr lang="en-US" sz="1050" b="1" kern="0">
                  <a:solidFill>
                    <a:sysClr val="windowText" lastClr="000000"/>
                  </a:solidFill>
                  <a:latin typeface="Calibri"/>
                </a:rPr>
                <a:t>NVMe</a:t>
              </a:r>
            </a:p>
          </p:txBody>
        </p:sp>
        <p:sp>
          <p:nvSpPr>
            <p:cNvPr id="43" name="Rectangle 31">
              <a:extLst>
                <a:ext uri="{FF2B5EF4-FFF2-40B4-BE49-F238E27FC236}">
                  <a16:creationId xmlns:a16="http://schemas.microsoft.com/office/drawing/2014/main" id="{FCA012D8-22C6-494F-871C-6A3D9F8DCA36}"/>
                </a:ext>
              </a:extLst>
            </p:cNvPr>
            <p:cNvSpPr/>
            <p:nvPr/>
          </p:nvSpPr>
          <p:spPr>
            <a:xfrm>
              <a:off x="2461031" y="5602464"/>
              <a:ext cx="663476" cy="230096"/>
            </a:xfrm>
            <a:prstGeom prst="rect">
              <a:avLst/>
            </a:prstGeom>
            <a:solidFill>
              <a:schemeClr val="accent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latin typeface="Calibri"/>
                  <a:ea typeface="+mn-ea"/>
                  <a:cs typeface="+mn-cs"/>
                </a:rPr>
                <a:t>ACC Card</a:t>
              </a:r>
              <a:endParaRPr kumimoji="0" lang="en-US" sz="1400" b="1"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 name="Rectangle 32">
              <a:extLst>
                <a:ext uri="{FF2B5EF4-FFF2-40B4-BE49-F238E27FC236}">
                  <a16:creationId xmlns:a16="http://schemas.microsoft.com/office/drawing/2014/main" id="{C16C0426-26B1-4835-9C3B-95DA7CB8370B}"/>
                </a:ext>
              </a:extLst>
            </p:cNvPr>
            <p:cNvSpPr/>
            <p:nvPr/>
          </p:nvSpPr>
          <p:spPr>
            <a:xfrm>
              <a:off x="3281638" y="5600083"/>
              <a:ext cx="578203" cy="210443"/>
            </a:xfrm>
            <a:prstGeom prst="rect">
              <a:avLst/>
            </a:prstGeom>
            <a:solidFill>
              <a:schemeClr val="accent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ysClr val="windowText" lastClr="000000"/>
                  </a:solidFill>
                  <a:effectLst/>
                  <a:uLnTx/>
                  <a:uFillTx/>
                  <a:latin typeface="Calibri"/>
                  <a:ea typeface="+mn-ea"/>
                  <a:cs typeface="+mn-cs"/>
                </a:rPr>
                <a:t>NIC</a:t>
              </a:r>
            </a:p>
          </p:txBody>
        </p:sp>
        <p:sp>
          <p:nvSpPr>
            <p:cNvPr id="45" name="Rectangle 33">
              <a:extLst>
                <a:ext uri="{FF2B5EF4-FFF2-40B4-BE49-F238E27FC236}">
                  <a16:creationId xmlns:a16="http://schemas.microsoft.com/office/drawing/2014/main" id="{8BF4EE4B-C7B2-43CD-BA6A-3800DCAA70A5}"/>
                </a:ext>
              </a:extLst>
            </p:cNvPr>
            <p:cNvSpPr/>
            <p:nvPr/>
          </p:nvSpPr>
          <p:spPr>
            <a:xfrm>
              <a:off x="2835570" y="5206018"/>
              <a:ext cx="577873" cy="208134"/>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a:ea typeface="+mn-ea"/>
                  <a:cs typeface="+mn-cs"/>
                </a:rPr>
                <a:t>FPGA</a:t>
              </a:r>
            </a:p>
          </p:txBody>
        </p:sp>
        <p:sp>
          <p:nvSpPr>
            <p:cNvPr id="46" name="Rectangle 34">
              <a:extLst>
                <a:ext uri="{FF2B5EF4-FFF2-40B4-BE49-F238E27FC236}">
                  <a16:creationId xmlns:a16="http://schemas.microsoft.com/office/drawing/2014/main" id="{D63DE9CD-0223-458D-8E23-15E5700A98BC}"/>
                </a:ext>
              </a:extLst>
            </p:cNvPr>
            <p:cNvSpPr/>
            <p:nvPr/>
          </p:nvSpPr>
          <p:spPr>
            <a:xfrm>
              <a:off x="3524107" y="5206018"/>
              <a:ext cx="577873" cy="208134"/>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a:solidFill>
                    <a:prstClr val="white"/>
                  </a:solidFill>
                  <a:latin typeface="Calibri"/>
                </a:rPr>
                <a:t>A</a:t>
              </a:r>
              <a:r>
                <a:rPr kumimoji="0" lang="en-US" sz="1100" b="1" i="0" u="none" strike="noStrike" kern="0" cap="none" spc="0" normalizeH="0" baseline="0" noProof="0">
                  <a:ln>
                    <a:noFill/>
                  </a:ln>
                  <a:solidFill>
                    <a:prstClr val="white"/>
                  </a:solidFill>
                  <a:effectLst/>
                  <a:uLnTx/>
                  <a:uFillTx/>
                  <a:latin typeface="Calibri"/>
                  <a:ea typeface="+mn-ea"/>
                  <a:cs typeface="+mn-cs"/>
                </a:rPr>
                <a:t>PU</a:t>
              </a:r>
            </a:p>
          </p:txBody>
        </p:sp>
        <p:sp>
          <p:nvSpPr>
            <p:cNvPr id="47" name="Rectangle 35">
              <a:extLst>
                <a:ext uri="{FF2B5EF4-FFF2-40B4-BE49-F238E27FC236}">
                  <a16:creationId xmlns:a16="http://schemas.microsoft.com/office/drawing/2014/main" id="{31F35BF3-5866-4956-991F-1EFBD2B6A3C9}"/>
                </a:ext>
              </a:extLst>
            </p:cNvPr>
            <p:cNvSpPr/>
            <p:nvPr/>
          </p:nvSpPr>
          <p:spPr>
            <a:xfrm>
              <a:off x="2147034" y="5206017"/>
              <a:ext cx="577873" cy="20813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a:ea typeface="+mn-ea"/>
                  <a:cs typeface="+mn-cs"/>
                </a:rPr>
                <a:t>GPU</a:t>
              </a:r>
            </a:p>
          </p:txBody>
        </p:sp>
        <p:sp>
          <p:nvSpPr>
            <p:cNvPr id="48" name="Rectangle 36">
              <a:extLst>
                <a:ext uri="{FF2B5EF4-FFF2-40B4-BE49-F238E27FC236}">
                  <a16:creationId xmlns:a16="http://schemas.microsoft.com/office/drawing/2014/main" id="{A3F66D8E-4FD3-42C3-95E9-A8F30C14EC85}"/>
                </a:ext>
              </a:extLst>
            </p:cNvPr>
            <p:cNvSpPr/>
            <p:nvPr/>
          </p:nvSpPr>
          <p:spPr>
            <a:xfrm>
              <a:off x="1458496" y="5205617"/>
              <a:ext cx="530083" cy="17241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a:ea typeface="+mn-ea"/>
                  <a:cs typeface="+mn-cs"/>
                </a:rPr>
                <a:t>CPU</a:t>
              </a:r>
            </a:p>
          </p:txBody>
        </p:sp>
        <p:sp>
          <p:nvSpPr>
            <p:cNvPr id="49" name="Rectangle 37">
              <a:extLst>
                <a:ext uri="{FF2B5EF4-FFF2-40B4-BE49-F238E27FC236}">
                  <a16:creationId xmlns:a16="http://schemas.microsoft.com/office/drawing/2014/main" id="{61580114-2E1C-4F08-A8C5-ABE550DF30B9}"/>
                </a:ext>
              </a:extLst>
            </p:cNvPr>
            <p:cNvSpPr/>
            <p:nvPr/>
          </p:nvSpPr>
          <p:spPr>
            <a:xfrm>
              <a:off x="1472182" y="4806512"/>
              <a:ext cx="2642325" cy="295038"/>
            </a:xfrm>
            <a:prstGeom prst="rect">
              <a:avLst/>
            </a:prstGeom>
            <a:solidFill>
              <a:schemeClr val="accent1">
                <a:lumMod val="75000"/>
              </a:schemeClr>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a:solidFill>
                    <a:schemeClr val="bg1"/>
                  </a:solidFill>
                  <a:latin typeface="Calibri"/>
                </a:rPr>
                <a:t>Host Switching (unified Ethernet + PCIe)</a:t>
              </a:r>
              <a:endParaRPr kumimoji="0" lang="en-US" sz="1200" i="0" u="none" strike="noStrike" kern="0" cap="none" spc="0" normalizeH="0" baseline="0" noProof="0">
                <a:ln>
                  <a:noFill/>
                </a:ln>
                <a:solidFill>
                  <a:schemeClr val="bg1"/>
                </a:solidFill>
                <a:effectLst/>
                <a:uLnTx/>
                <a:uFillTx/>
                <a:latin typeface="Calibri"/>
              </a:endParaRPr>
            </a:p>
          </p:txBody>
        </p:sp>
        <p:sp>
          <p:nvSpPr>
            <p:cNvPr id="50" name="TextBox 38">
              <a:extLst>
                <a:ext uri="{FF2B5EF4-FFF2-40B4-BE49-F238E27FC236}">
                  <a16:creationId xmlns:a16="http://schemas.microsoft.com/office/drawing/2014/main" id="{B5FE6719-0E0C-4D1D-B0D1-8CB20848A9AB}"/>
                </a:ext>
              </a:extLst>
            </p:cNvPr>
            <p:cNvSpPr txBox="1"/>
            <p:nvPr/>
          </p:nvSpPr>
          <p:spPr>
            <a:xfrm>
              <a:off x="1145589" y="4541298"/>
              <a:ext cx="959473"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rPr>
                <a:t>Server1</a:t>
              </a:r>
            </a:p>
          </p:txBody>
        </p:sp>
        <p:cxnSp>
          <p:nvCxnSpPr>
            <p:cNvPr id="51" name="Straight Connector 39">
              <a:extLst>
                <a:ext uri="{FF2B5EF4-FFF2-40B4-BE49-F238E27FC236}">
                  <a16:creationId xmlns:a16="http://schemas.microsoft.com/office/drawing/2014/main" id="{507CE1B6-297E-4DDF-A5F4-15300DC08AFF}"/>
                </a:ext>
              </a:extLst>
            </p:cNvPr>
            <p:cNvCxnSpPr>
              <a:cxnSpLocks/>
              <a:endCxn id="42" idx="0"/>
            </p:cNvCxnSpPr>
            <p:nvPr/>
          </p:nvCxnSpPr>
          <p:spPr>
            <a:xfrm>
              <a:off x="2032647" y="5101550"/>
              <a:ext cx="1" cy="520567"/>
            </a:xfrm>
            <a:prstGeom prst="line">
              <a:avLst/>
            </a:prstGeom>
            <a:noFill/>
            <a:ln w="28575" cap="flat" cmpd="sng" algn="ctr">
              <a:solidFill>
                <a:sysClr val="windowText" lastClr="000000"/>
              </a:solidFill>
              <a:prstDash val="solid"/>
            </a:ln>
            <a:effectLst/>
          </p:spPr>
        </p:cxnSp>
        <p:cxnSp>
          <p:nvCxnSpPr>
            <p:cNvPr id="52" name="Straight Connector 40">
              <a:extLst>
                <a:ext uri="{FF2B5EF4-FFF2-40B4-BE49-F238E27FC236}">
                  <a16:creationId xmlns:a16="http://schemas.microsoft.com/office/drawing/2014/main" id="{F895E03E-D2CE-496F-A090-CCD037A7C1F7}"/>
                </a:ext>
              </a:extLst>
            </p:cNvPr>
            <p:cNvCxnSpPr>
              <a:cxnSpLocks/>
              <a:stCxn id="49" idx="2"/>
              <a:endCxn id="43" idx="0"/>
            </p:cNvCxnSpPr>
            <p:nvPr/>
          </p:nvCxnSpPr>
          <p:spPr>
            <a:xfrm flipH="1">
              <a:off x="2792769" y="5101550"/>
              <a:ext cx="576" cy="500914"/>
            </a:xfrm>
            <a:prstGeom prst="line">
              <a:avLst/>
            </a:prstGeom>
            <a:noFill/>
            <a:ln w="28575" cap="flat" cmpd="sng" algn="ctr">
              <a:solidFill>
                <a:sysClr val="windowText" lastClr="000000"/>
              </a:solidFill>
              <a:prstDash val="solid"/>
            </a:ln>
            <a:effectLst/>
          </p:spPr>
        </p:cxnSp>
      </p:grpSp>
      <p:cxnSp>
        <p:nvCxnSpPr>
          <p:cNvPr id="53" name="直接连接符 110">
            <a:extLst>
              <a:ext uri="{FF2B5EF4-FFF2-40B4-BE49-F238E27FC236}">
                <a16:creationId xmlns:a16="http://schemas.microsoft.com/office/drawing/2014/main" id="{1EF21177-5FB1-4583-92C6-84E53EB87030}"/>
              </a:ext>
            </a:extLst>
          </p:cNvPr>
          <p:cNvCxnSpPr>
            <a:cxnSpLocks/>
            <a:stCxn id="49" idx="0"/>
            <a:endCxn id="90" idx="2"/>
          </p:cNvCxnSpPr>
          <p:nvPr/>
        </p:nvCxnSpPr>
        <p:spPr>
          <a:xfrm flipV="1">
            <a:off x="2042114" y="4439234"/>
            <a:ext cx="3910385" cy="668993"/>
          </a:xfrm>
          <a:prstGeom prst="line">
            <a:avLst/>
          </a:prstGeom>
          <a:ln w="28575"/>
        </p:spPr>
        <p:style>
          <a:lnRef idx="1">
            <a:schemeClr val="dk1"/>
          </a:lnRef>
          <a:fillRef idx="0">
            <a:schemeClr val="dk1"/>
          </a:fillRef>
          <a:effectRef idx="0">
            <a:schemeClr val="dk1"/>
          </a:effectRef>
          <a:fontRef idx="minor">
            <a:schemeClr val="tx1"/>
          </a:fontRef>
        </p:style>
      </p:cxnSp>
      <p:grpSp>
        <p:nvGrpSpPr>
          <p:cNvPr id="54" name="组合 58">
            <a:extLst>
              <a:ext uri="{FF2B5EF4-FFF2-40B4-BE49-F238E27FC236}">
                <a16:creationId xmlns:a16="http://schemas.microsoft.com/office/drawing/2014/main" id="{4CD6C3EF-2DE9-41AD-A25E-EF1B9D00B533}"/>
              </a:ext>
            </a:extLst>
          </p:cNvPr>
          <p:cNvGrpSpPr/>
          <p:nvPr/>
        </p:nvGrpSpPr>
        <p:grpSpPr>
          <a:xfrm>
            <a:off x="4082887" y="4842487"/>
            <a:ext cx="3295511" cy="1338595"/>
            <a:chOff x="1145589" y="4540772"/>
            <a:chExt cx="3295511" cy="1338595"/>
          </a:xfrm>
        </p:grpSpPr>
        <p:cxnSp>
          <p:nvCxnSpPr>
            <p:cNvPr id="55" name="Straight Connector 41">
              <a:extLst>
                <a:ext uri="{FF2B5EF4-FFF2-40B4-BE49-F238E27FC236}">
                  <a16:creationId xmlns:a16="http://schemas.microsoft.com/office/drawing/2014/main" id="{6D40E78F-CDF4-48C5-894B-CD926A988CE6}"/>
                </a:ext>
              </a:extLst>
            </p:cNvPr>
            <p:cNvCxnSpPr>
              <a:cxnSpLocks/>
            </p:cNvCxnSpPr>
            <p:nvPr/>
          </p:nvCxnSpPr>
          <p:spPr>
            <a:xfrm>
              <a:off x="3471586" y="5050595"/>
              <a:ext cx="0" cy="549488"/>
            </a:xfrm>
            <a:prstGeom prst="line">
              <a:avLst/>
            </a:prstGeom>
            <a:noFill/>
            <a:ln w="28575" cap="flat" cmpd="sng" algn="ctr">
              <a:solidFill>
                <a:sysClr val="windowText" lastClr="000000"/>
              </a:solidFill>
              <a:prstDash val="solid"/>
            </a:ln>
            <a:effectLst/>
          </p:spPr>
        </p:cxnSp>
        <p:sp>
          <p:nvSpPr>
            <p:cNvPr id="56" name="Rectangle 25">
              <a:extLst>
                <a:ext uri="{FF2B5EF4-FFF2-40B4-BE49-F238E27FC236}">
                  <a16:creationId xmlns:a16="http://schemas.microsoft.com/office/drawing/2014/main" id="{500DD1B1-C266-4084-A61E-048A8FBFAE5C}"/>
                </a:ext>
              </a:extLst>
            </p:cNvPr>
            <p:cNvSpPr/>
            <p:nvPr/>
          </p:nvSpPr>
          <p:spPr>
            <a:xfrm>
              <a:off x="1145590" y="4540772"/>
              <a:ext cx="3295510" cy="1338595"/>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solidFill>
                  <a:prstClr val="white"/>
                </a:solidFill>
                <a:ea typeface="等线" panose="02010600030101010101" pitchFamily="2" charset="-122"/>
              </a:endParaRPr>
            </a:p>
          </p:txBody>
        </p:sp>
        <p:cxnSp>
          <p:nvCxnSpPr>
            <p:cNvPr id="57" name="Straight Connector 26">
              <a:extLst>
                <a:ext uri="{FF2B5EF4-FFF2-40B4-BE49-F238E27FC236}">
                  <a16:creationId xmlns:a16="http://schemas.microsoft.com/office/drawing/2014/main" id="{E44F300C-ED8A-4EBD-8102-D1C859C839F8}"/>
                </a:ext>
              </a:extLst>
            </p:cNvPr>
            <p:cNvCxnSpPr>
              <a:cxnSpLocks/>
            </p:cNvCxnSpPr>
            <p:nvPr/>
          </p:nvCxnSpPr>
          <p:spPr>
            <a:xfrm>
              <a:off x="2435971" y="5061612"/>
              <a:ext cx="0" cy="149293"/>
            </a:xfrm>
            <a:prstGeom prst="line">
              <a:avLst/>
            </a:prstGeom>
            <a:noFill/>
            <a:ln w="28575" cap="flat" cmpd="sng" algn="ctr">
              <a:solidFill>
                <a:sysClr val="windowText" lastClr="000000"/>
              </a:solidFill>
              <a:prstDash val="solid"/>
            </a:ln>
            <a:effectLst/>
          </p:spPr>
        </p:cxnSp>
        <p:cxnSp>
          <p:nvCxnSpPr>
            <p:cNvPr id="58" name="Straight Connector 27">
              <a:extLst>
                <a:ext uri="{FF2B5EF4-FFF2-40B4-BE49-F238E27FC236}">
                  <a16:creationId xmlns:a16="http://schemas.microsoft.com/office/drawing/2014/main" id="{962CB3D1-2469-46CB-915A-BF98439C8DDA}"/>
                </a:ext>
              </a:extLst>
            </p:cNvPr>
            <p:cNvCxnSpPr>
              <a:cxnSpLocks/>
            </p:cNvCxnSpPr>
            <p:nvPr/>
          </p:nvCxnSpPr>
          <p:spPr>
            <a:xfrm>
              <a:off x="3124507" y="5094659"/>
              <a:ext cx="0" cy="149293"/>
            </a:xfrm>
            <a:prstGeom prst="line">
              <a:avLst/>
            </a:prstGeom>
            <a:noFill/>
            <a:ln w="28575" cap="flat" cmpd="sng" algn="ctr">
              <a:solidFill>
                <a:sysClr val="windowText" lastClr="000000"/>
              </a:solidFill>
              <a:prstDash val="solid"/>
            </a:ln>
            <a:effectLst/>
          </p:spPr>
        </p:cxnSp>
        <p:cxnSp>
          <p:nvCxnSpPr>
            <p:cNvPr id="59" name="Straight Connector 28">
              <a:extLst>
                <a:ext uri="{FF2B5EF4-FFF2-40B4-BE49-F238E27FC236}">
                  <a16:creationId xmlns:a16="http://schemas.microsoft.com/office/drawing/2014/main" id="{FD207726-A1E1-41C8-851D-3EA54E457F60}"/>
                </a:ext>
              </a:extLst>
            </p:cNvPr>
            <p:cNvCxnSpPr>
              <a:cxnSpLocks/>
            </p:cNvCxnSpPr>
            <p:nvPr/>
          </p:nvCxnSpPr>
          <p:spPr>
            <a:xfrm>
              <a:off x="3813044" y="5050595"/>
              <a:ext cx="0" cy="149293"/>
            </a:xfrm>
            <a:prstGeom prst="line">
              <a:avLst/>
            </a:prstGeom>
            <a:noFill/>
            <a:ln w="28575" cap="flat" cmpd="sng" algn="ctr">
              <a:solidFill>
                <a:sysClr val="windowText" lastClr="000000"/>
              </a:solidFill>
              <a:prstDash val="solid"/>
            </a:ln>
            <a:effectLst/>
          </p:spPr>
        </p:cxnSp>
        <p:cxnSp>
          <p:nvCxnSpPr>
            <p:cNvPr id="60" name="Straight Connector 29">
              <a:extLst>
                <a:ext uri="{FF2B5EF4-FFF2-40B4-BE49-F238E27FC236}">
                  <a16:creationId xmlns:a16="http://schemas.microsoft.com/office/drawing/2014/main" id="{F9A8610C-8544-4036-A12E-027FDA795242}"/>
                </a:ext>
              </a:extLst>
            </p:cNvPr>
            <p:cNvCxnSpPr>
              <a:cxnSpLocks/>
            </p:cNvCxnSpPr>
            <p:nvPr/>
          </p:nvCxnSpPr>
          <p:spPr>
            <a:xfrm>
              <a:off x="1747433" y="4907376"/>
              <a:ext cx="0" cy="401353"/>
            </a:xfrm>
            <a:prstGeom prst="line">
              <a:avLst/>
            </a:prstGeom>
            <a:noFill/>
            <a:ln w="28575" cap="flat" cmpd="sng" algn="ctr">
              <a:solidFill>
                <a:sysClr val="windowText" lastClr="000000"/>
              </a:solidFill>
              <a:prstDash val="solid"/>
            </a:ln>
            <a:effectLst/>
          </p:spPr>
        </p:cxnSp>
        <p:sp>
          <p:nvSpPr>
            <p:cNvPr id="61" name="Rectangle 30">
              <a:extLst>
                <a:ext uri="{FF2B5EF4-FFF2-40B4-BE49-F238E27FC236}">
                  <a16:creationId xmlns:a16="http://schemas.microsoft.com/office/drawing/2014/main" id="{13E4E21E-81D8-48F1-97A4-90D391AEE38A}"/>
                </a:ext>
              </a:extLst>
            </p:cNvPr>
            <p:cNvSpPr/>
            <p:nvPr/>
          </p:nvSpPr>
          <p:spPr>
            <a:xfrm>
              <a:off x="1743546" y="5622117"/>
              <a:ext cx="578203" cy="210443"/>
            </a:xfrm>
            <a:prstGeom prst="rect">
              <a:avLst/>
            </a:prstGeom>
            <a:solidFill>
              <a:schemeClr val="accent6"/>
            </a:solidFill>
            <a:ln w="25400" cap="flat" cmpd="sng" algn="ctr">
              <a:solidFill>
                <a:srgbClr val="4F81BD">
                  <a:shade val="50000"/>
                </a:srgbClr>
              </a:solidFill>
              <a:prstDash val="solid"/>
            </a:ln>
            <a:effectLst/>
          </p:spPr>
          <p:txBody>
            <a:bodyPr rtlCol="0" anchor="ctr"/>
            <a:lstStyle/>
            <a:p>
              <a:pPr algn="ctr"/>
              <a:r>
                <a:rPr lang="en-US" sz="1050" b="1" kern="0">
                  <a:solidFill>
                    <a:sysClr val="windowText" lastClr="000000"/>
                  </a:solidFill>
                  <a:latin typeface="Calibri"/>
                </a:rPr>
                <a:t>NVMe</a:t>
              </a:r>
            </a:p>
          </p:txBody>
        </p:sp>
        <p:sp>
          <p:nvSpPr>
            <p:cNvPr id="62" name="Rectangle 31">
              <a:extLst>
                <a:ext uri="{FF2B5EF4-FFF2-40B4-BE49-F238E27FC236}">
                  <a16:creationId xmlns:a16="http://schemas.microsoft.com/office/drawing/2014/main" id="{9F29FD9D-67B4-4989-B6CD-37FEB2F2F4D0}"/>
                </a:ext>
              </a:extLst>
            </p:cNvPr>
            <p:cNvSpPr/>
            <p:nvPr/>
          </p:nvSpPr>
          <p:spPr>
            <a:xfrm>
              <a:off x="2461031" y="5602464"/>
              <a:ext cx="663476" cy="230096"/>
            </a:xfrm>
            <a:prstGeom prst="rect">
              <a:avLst/>
            </a:prstGeom>
            <a:solidFill>
              <a:schemeClr val="accent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latin typeface="Calibri"/>
                  <a:ea typeface="+mn-ea"/>
                  <a:cs typeface="+mn-cs"/>
                </a:rPr>
                <a:t>ACC Card</a:t>
              </a:r>
              <a:endParaRPr kumimoji="0" lang="en-US" sz="1400" b="1"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Rectangle 32">
              <a:extLst>
                <a:ext uri="{FF2B5EF4-FFF2-40B4-BE49-F238E27FC236}">
                  <a16:creationId xmlns:a16="http://schemas.microsoft.com/office/drawing/2014/main" id="{DFEB5268-354D-4891-AACF-CDECC59E73B1}"/>
                </a:ext>
              </a:extLst>
            </p:cNvPr>
            <p:cNvSpPr/>
            <p:nvPr/>
          </p:nvSpPr>
          <p:spPr>
            <a:xfrm>
              <a:off x="3281638" y="5600083"/>
              <a:ext cx="578203" cy="210443"/>
            </a:xfrm>
            <a:prstGeom prst="rect">
              <a:avLst/>
            </a:prstGeom>
            <a:solidFill>
              <a:schemeClr val="accent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ysClr val="windowText" lastClr="000000"/>
                  </a:solidFill>
                  <a:effectLst/>
                  <a:uLnTx/>
                  <a:uFillTx/>
                  <a:latin typeface="Calibri"/>
                  <a:ea typeface="+mn-ea"/>
                  <a:cs typeface="+mn-cs"/>
                </a:rPr>
                <a:t>NIC</a:t>
              </a:r>
            </a:p>
          </p:txBody>
        </p:sp>
        <p:sp>
          <p:nvSpPr>
            <p:cNvPr id="64" name="Rectangle 33">
              <a:extLst>
                <a:ext uri="{FF2B5EF4-FFF2-40B4-BE49-F238E27FC236}">
                  <a16:creationId xmlns:a16="http://schemas.microsoft.com/office/drawing/2014/main" id="{1FB4F90B-1717-4EF9-B681-001ADE649829}"/>
                </a:ext>
              </a:extLst>
            </p:cNvPr>
            <p:cNvSpPr/>
            <p:nvPr/>
          </p:nvSpPr>
          <p:spPr>
            <a:xfrm>
              <a:off x="2835570" y="5206018"/>
              <a:ext cx="577873" cy="208134"/>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a:ea typeface="+mn-ea"/>
                  <a:cs typeface="+mn-cs"/>
                </a:rPr>
                <a:t>FPGA</a:t>
              </a:r>
            </a:p>
          </p:txBody>
        </p:sp>
        <p:sp>
          <p:nvSpPr>
            <p:cNvPr id="65" name="Rectangle 34">
              <a:extLst>
                <a:ext uri="{FF2B5EF4-FFF2-40B4-BE49-F238E27FC236}">
                  <a16:creationId xmlns:a16="http://schemas.microsoft.com/office/drawing/2014/main" id="{5456D976-58A4-4D38-BD49-30992439E417}"/>
                </a:ext>
              </a:extLst>
            </p:cNvPr>
            <p:cNvSpPr/>
            <p:nvPr/>
          </p:nvSpPr>
          <p:spPr>
            <a:xfrm>
              <a:off x="3524107" y="5206018"/>
              <a:ext cx="577873" cy="208134"/>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a:solidFill>
                    <a:prstClr val="white"/>
                  </a:solidFill>
                  <a:latin typeface="Calibri"/>
                </a:rPr>
                <a:t>A</a:t>
              </a:r>
              <a:r>
                <a:rPr kumimoji="0" lang="en-US" sz="1100" b="1" i="0" u="none" strike="noStrike" kern="0" cap="none" spc="0" normalizeH="0" baseline="0" noProof="0">
                  <a:ln>
                    <a:noFill/>
                  </a:ln>
                  <a:solidFill>
                    <a:prstClr val="white"/>
                  </a:solidFill>
                  <a:effectLst/>
                  <a:uLnTx/>
                  <a:uFillTx/>
                  <a:latin typeface="Calibri"/>
                  <a:ea typeface="+mn-ea"/>
                  <a:cs typeface="+mn-cs"/>
                </a:rPr>
                <a:t>PU</a:t>
              </a:r>
            </a:p>
          </p:txBody>
        </p:sp>
        <p:sp>
          <p:nvSpPr>
            <p:cNvPr id="66" name="Rectangle 35">
              <a:extLst>
                <a:ext uri="{FF2B5EF4-FFF2-40B4-BE49-F238E27FC236}">
                  <a16:creationId xmlns:a16="http://schemas.microsoft.com/office/drawing/2014/main" id="{E9918CE2-F744-4977-A9CD-BC310917452E}"/>
                </a:ext>
              </a:extLst>
            </p:cNvPr>
            <p:cNvSpPr/>
            <p:nvPr/>
          </p:nvSpPr>
          <p:spPr>
            <a:xfrm>
              <a:off x="2147034" y="5206017"/>
              <a:ext cx="577873" cy="20813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a:ea typeface="+mn-ea"/>
                  <a:cs typeface="+mn-cs"/>
                </a:rPr>
                <a:t>GPU</a:t>
              </a:r>
            </a:p>
          </p:txBody>
        </p:sp>
        <p:sp>
          <p:nvSpPr>
            <p:cNvPr id="67" name="Rectangle 36">
              <a:extLst>
                <a:ext uri="{FF2B5EF4-FFF2-40B4-BE49-F238E27FC236}">
                  <a16:creationId xmlns:a16="http://schemas.microsoft.com/office/drawing/2014/main" id="{0C63F696-4C5E-421B-89DB-FC954D1643A7}"/>
                </a:ext>
              </a:extLst>
            </p:cNvPr>
            <p:cNvSpPr/>
            <p:nvPr/>
          </p:nvSpPr>
          <p:spPr>
            <a:xfrm>
              <a:off x="1458496" y="5205617"/>
              <a:ext cx="530083" cy="17241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a:ea typeface="+mn-ea"/>
                  <a:cs typeface="+mn-cs"/>
                </a:rPr>
                <a:t>CPU</a:t>
              </a:r>
            </a:p>
          </p:txBody>
        </p:sp>
        <p:sp>
          <p:nvSpPr>
            <p:cNvPr id="68" name="Rectangle 37">
              <a:extLst>
                <a:ext uri="{FF2B5EF4-FFF2-40B4-BE49-F238E27FC236}">
                  <a16:creationId xmlns:a16="http://schemas.microsoft.com/office/drawing/2014/main" id="{4752D2FB-30B8-4048-AC28-A8E8FA2D29B4}"/>
                </a:ext>
              </a:extLst>
            </p:cNvPr>
            <p:cNvSpPr/>
            <p:nvPr/>
          </p:nvSpPr>
          <p:spPr>
            <a:xfrm>
              <a:off x="1472182" y="4806512"/>
              <a:ext cx="2642325" cy="295038"/>
            </a:xfrm>
            <a:prstGeom prst="rect">
              <a:avLst/>
            </a:prstGeom>
            <a:solidFill>
              <a:schemeClr val="accent1">
                <a:lumMod val="75000"/>
              </a:schemeClr>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a:solidFill>
                    <a:schemeClr val="bg1"/>
                  </a:solidFill>
                  <a:latin typeface="Calibri"/>
                </a:rPr>
                <a:t>Host Switching (unified Ethernet + PCIe)</a:t>
              </a:r>
              <a:endParaRPr kumimoji="0" lang="en-US" sz="1200" i="0" u="none" strike="noStrike" kern="0" cap="none" spc="0" normalizeH="0" baseline="0" noProof="0">
                <a:ln>
                  <a:noFill/>
                </a:ln>
                <a:solidFill>
                  <a:schemeClr val="bg1"/>
                </a:solidFill>
                <a:effectLst/>
                <a:uLnTx/>
                <a:uFillTx/>
                <a:latin typeface="Calibri"/>
              </a:endParaRPr>
            </a:p>
          </p:txBody>
        </p:sp>
        <p:sp>
          <p:nvSpPr>
            <p:cNvPr id="69" name="TextBox 38">
              <a:extLst>
                <a:ext uri="{FF2B5EF4-FFF2-40B4-BE49-F238E27FC236}">
                  <a16:creationId xmlns:a16="http://schemas.microsoft.com/office/drawing/2014/main" id="{70FDD6A6-E47A-4D33-9D97-64E0F49C784F}"/>
                </a:ext>
              </a:extLst>
            </p:cNvPr>
            <p:cNvSpPr txBox="1"/>
            <p:nvPr/>
          </p:nvSpPr>
          <p:spPr>
            <a:xfrm>
              <a:off x="1145589" y="4541298"/>
              <a:ext cx="959473"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rPr>
                <a:t>Server2</a:t>
              </a:r>
            </a:p>
          </p:txBody>
        </p:sp>
        <p:cxnSp>
          <p:nvCxnSpPr>
            <p:cNvPr id="70" name="Straight Connector 39">
              <a:extLst>
                <a:ext uri="{FF2B5EF4-FFF2-40B4-BE49-F238E27FC236}">
                  <a16:creationId xmlns:a16="http://schemas.microsoft.com/office/drawing/2014/main" id="{3CA01EF9-E7F4-4D27-A942-BA2211C76E07}"/>
                </a:ext>
              </a:extLst>
            </p:cNvPr>
            <p:cNvCxnSpPr>
              <a:cxnSpLocks/>
              <a:endCxn id="61" idx="0"/>
            </p:cNvCxnSpPr>
            <p:nvPr/>
          </p:nvCxnSpPr>
          <p:spPr>
            <a:xfrm>
              <a:off x="2032647" y="5101550"/>
              <a:ext cx="1" cy="520567"/>
            </a:xfrm>
            <a:prstGeom prst="line">
              <a:avLst/>
            </a:prstGeom>
            <a:noFill/>
            <a:ln w="28575" cap="flat" cmpd="sng" algn="ctr">
              <a:solidFill>
                <a:sysClr val="windowText" lastClr="000000"/>
              </a:solidFill>
              <a:prstDash val="solid"/>
            </a:ln>
            <a:effectLst/>
          </p:spPr>
        </p:cxnSp>
        <p:cxnSp>
          <p:nvCxnSpPr>
            <p:cNvPr id="71" name="Straight Connector 40">
              <a:extLst>
                <a:ext uri="{FF2B5EF4-FFF2-40B4-BE49-F238E27FC236}">
                  <a16:creationId xmlns:a16="http://schemas.microsoft.com/office/drawing/2014/main" id="{7BD8AC40-DD1F-490B-9AC7-E77247EC3FE5}"/>
                </a:ext>
              </a:extLst>
            </p:cNvPr>
            <p:cNvCxnSpPr>
              <a:cxnSpLocks/>
              <a:stCxn id="68" idx="2"/>
              <a:endCxn id="62" idx="0"/>
            </p:cNvCxnSpPr>
            <p:nvPr/>
          </p:nvCxnSpPr>
          <p:spPr>
            <a:xfrm flipH="1">
              <a:off x="2792769" y="5101550"/>
              <a:ext cx="576" cy="500914"/>
            </a:xfrm>
            <a:prstGeom prst="line">
              <a:avLst/>
            </a:prstGeom>
            <a:noFill/>
            <a:ln w="28575" cap="flat" cmpd="sng" algn="ctr">
              <a:solidFill>
                <a:sysClr val="windowText" lastClr="000000"/>
              </a:solidFill>
              <a:prstDash val="solid"/>
            </a:ln>
            <a:effectLst/>
          </p:spPr>
        </p:cxnSp>
      </p:grpSp>
      <p:grpSp>
        <p:nvGrpSpPr>
          <p:cNvPr id="72" name="组合 76">
            <a:extLst>
              <a:ext uri="{FF2B5EF4-FFF2-40B4-BE49-F238E27FC236}">
                <a16:creationId xmlns:a16="http://schemas.microsoft.com/office/drawing/2014/main" id="{264FE1F2-7D38-4945-A884-B3553ADAB9FA}"/>
              </a:ext>
            </a:extLst>
          </p:cNvPr>
          <p:cNvGrpSpPr/>
          <p:nvPr/>
        </p:nvGrpSpPr>
        <p:grpSpPr>
          <a:xfrm>
            <a:off x="8489069" y="4842486"/>
            <a:ext cx="3295511" cy="1338595"/>
            <a:chOff x="1145589" y="4540772"/>
            <a:chExt cx="3295511" cy="1338595"/>
          </a:xfrm>
        </p:grpSpPr>
        <p:cxnSp>
          <p:nvCxnSpPr>
            <p:cNvPr id="73" name="Straight Connector 41">
              <a:extLst>
                <a:ext uri="{FF2B5EF4-FFF2-40B4-BE49-F238E27FC236}">
                  <a16:creationId xmlns:a16="http://schemas.microsoft.com/office/drawing/2014/main" id="{F22BF3A1-7D15-44D6-9BDA-196234C86907}"/>
                </a:ext>
              </a:extLst>
            </p:cNvPr>
            <p:cNvCxnSpPr>
              <a:cxnSpLocks/>
            </p:cNvCxnSpPr>
            <p:nvPr/>
          </p:nvCxnSpPr>
          <p:spPr>
            <a:xfrm>
              <a:off x="3471586" y="5050595"/>
              <a:ext cx="0" cy="549488"/>
            </a:xfrm>
            <a:prstGeom prst="line">
              <a:avLst/>
            </a:prstGeom>
            <a:noFill/>
            <a:ln w="28575" cap="flat" cmpd="sng" algn="ctr">
              <a:solidFill>
                <a:sysClr val="windowText" lastClr="000000"/>
              </a:solidFill>
              <a:prstDash val="solid"/>
            </a:ln>
            <a:effectLst/>
          </p:spPr>
        </p:cxnSp>
        <p:sp>
          <p:nvSpPr>
            <p:cNvPr id="74" name="Rectangle 25">
              <a:extLst>
                <a:ext uri="{FF2B5EF4-FFF2-40B4-BE49-F238E27FC236}">
                  <a16:creationId xmlns:a16="http://schemas.microsoft.com/office/drawing/2014/main" id="{DEF11D01-61B8-4F00-A98B-3C34EB40C494}"/>
                </a:ext>
              </a:extLst>
            </p:cNvPr>
            <p:cNvSpPr/>
            <p:nvPr/>
          </p:nvSpPr>
          <p:spPr>
            <a:xfrm>
              <a:off x="1145590" y="4540772"/>
              <a:ext cx="3295510" cy="1338595"/>
            </a:xfrm>
            <a:prstGeom prst="rect">
              <a:avLst/>
            </a:prstGeom>
            <a:solidFill>
              <a:schemeClr val="accent6">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100">
                <a:solidFill>
                  <a:prstClr val="white"/>
                </a:solidFill>
                <a:ea typeface="等线" panose="02010600030101010101" pitchFamily="2" charset="-122"/>
              </a:endParaRPr>
            </a:p>
          </p:txBody>
        </p:sp>
        <p:cxnSp>
          <p:nvCxnSpPr>
            <p:cNvPr id="75" name="Straight Connector 26">
              <a:extLst>
                <a:ext uri="{FF2B5EF4-FFF2-40B4-BE49-F238E27FC236}">
                  <a16:creationId xmlns:a16="http://schemas.microsoft.com/office/drawing/2014/main" id="{8AB0BFC6-C779-476C-870D-A48E08BC7C80}"/>
                </a:ext>
              </a:extLst>
            </p:cNvPr>
            <p:cNvCxnSpPr>
              <a:cxnSpLocks/>
            </p:cNvCxnSpPr>
            <p:nvPr/>
          </p:nvCxnSpPr>
          <p:spPr>
            <a:xfrm>
              <a:off x="2435971" y="5061612"/>
              <a:ext cx="0" cy="149293"/>
            </a:xfrm>
            <a:prstGeom prst="line">
              <a:avLst/>
            </a:prstGeom>
            <a:noFill/>
            <a:ln w="28575" cap="flat" cmpd="sng" algn="ctr">
              <a:solidFill>
                <a:sysClr val="windowText" lastClr="000000"/>
              </a:solidFill>
              <a:prstDash val="solid"/>
            </a:ln>
            <a:effectLst/>
          </p:spPr>
        </p:cxnSp>
        <p:cxnSp>
          <p:nvCxnSpPr>
            <p:cNvPr id="76" name="Straight Connector 27">
              <a:extLst>
                <a:ext uri="{FF2B5EF4-FFF2-40B4-BE49-F238E27FC236}">
                  <a16:creationId xmlns:a16="http://schemas.microsoft.com/office/drawing/2014/main" id="{3DDE7F90-966C-4FC6-8132-8B1DE81BEF85}"/>
                </a:ext>
              </a:extLst>
            </p:cNvPr>
            <p:cNvCxnSpPr>
              <a:cxnSpLocks/>
            </p:cNvCxnSpPr>
            <p:nvPr/>
          </p:nvCxnSpPr>
          <p:spPr>
            <a:xfrm>
              <a:off x="3124507" y="5094659"/>
              <a:ext cx="0" cy="149293"/>
            </a:xfrm>
            <a:prstGeom prst="line">
              <a:avLst/>
            </a:prstGeom>
            <a:noFill/>
            <a:ln w="28575" cap="flat" cmpd="sng" algn="ctr">
              <a:solidFill>
                <a:sysClr val="windowText" lastClr="000000"/>
              </a:solidFill>
              <a:prstDash val="solid"/>
            </a:ln>
            <a:effectLst/>
          </p:spPr>
        </p:cxnSp>
        <p:cxnSp>
          <p:nvCxnSpPr>
            <p:cNvPr id="77" name="Straight Connector 28">
              <a:extLst>
                <a:ext uri="{FF2B5EF4-FFF2-40B4-BE49-F238E27FC236}">
                  <a16:creationId xmlns:a16="http://schemas.microsoft.com/office/drawing/2014/main" id="{00885A0B-BD7C-4245-B6D5-8C53C31169B3}"/>
                </a:ext>
              </a:extLst>
            </p:cNvPr>
            <p:cNvCxnSpPr>
              <a:cxnSpLocks/>
            </p:cNvCxnSpPr>
            <p:nvPr/>
          </p:nvCxnSpPr>
          <p:spPr>
            <a:xfrm>
              <a:off x="3813044" y="5050595"/>
              <a:ext cx="0" cy="149293"/>
            </a:xfrm>
            <a:prstGeom prst="line">
              <a:avLst/>
            </a:prstGeom>
            <a:noFill/>
            <a:ln w="28575" cap="flat" cmpd="sng" algn="ctr">
              <a:solidFill>
                <a:sysClr val="windowText" lastClr="000000"/>
              </a:solidFill>
              <a:prstDash val="solid"/>
            </a:ln>
            <a:effectLst/>
          </p:spPr>
        </p:cxnSp>
        <p:cxnSp>
          <p:nvCxnSpPr>
            <p:cNvPr id="78" name="Straight Connector 29">
              <a:extLst>
                <a:ext uri="{FF2B5EF4-FFF2-40B4-BE49-F238E27FC236}">
                  <a16:creationId xmlns:a16="http://schemas.microsoft.com/office/drawing/2014/main" id="{F1DE797A-45E1-43F2-A452-27CE9CE42F61}"/>
                </a:ext>
              </a:extLst>
            </p:cNvPr>
            <p:cNvCxnSpPr>
              <a:cxnSpLocks/>
            </p:cNvCxnSpPr>
            <p:nvPr/>
          </p:nvCxnSpPr>
          <p:spPr>
            <a:xfrm>
              <a:off x="1747433" y="4907376"/>
              <a:ext cx="0" cy="401353"/>
            </a:xfrm>
            <a:prstGeom prst="line">
              <a:avLst/>
            </a:prstGeom>
            <a:noFill/>
            <a:ln w="28575" cap="flat" cmpd="sng" algn="ctr">
              <a:solidFill>
                <a:sysClr val="windowText" lastClr="000000"/>
              </a:solidFill>
              <a:prstDash val="solid"/>
            </a:ln>
            <a:effectLst/>
          </p:spPr>
        </p:cxnSp>
        <p:sp>
          <p:nvSpPr>
            <p:cNvPr id="79" name="Rectangle 30">
              <a:extLst>
                <a:ext uri="{FF2B5EF4-FFF2-40B4-BE49-F238E27FC236}">
                  <a16:creationId xmlns:a16="http://schemas.microsoft.com/office/drawing/2014/main" id="{A615E04E-4307-4651-BE80-786CDF44D8DA}"/>
                </a:ext>
              </a:extLst>
            </p:cNvPr>
            <p:cNvSpPr/>
            <p:nvPr/>
          </p:nvSpPr>
          <p:spPr>
            <a:xfrm>
              <a:off x="1743546" y="5622117"/>
              <a:ext cx="578203" cy="210443"/>
            </a:xfrm>
            <a:prstGeom prst="rect">
              <a:avLst/>
            </a:prstGeom>
            <a:solidFill>
              <a:schemeClr val="accent6"/>
            </a:solidFill>
            <a:ln w="25400" cap="flat" cmpd="sng" algn="ctr">
              <a:solidFill>
                <a:srgbClr val="4F81BD">
                  <a:shade val="50000"/>
                </a:srgbClr>
              </a:solidFill>
              <a:prstDash val="solid"/>
            </a:ln>
            <a:effectLst/>
          </p:spPr>
          <p:txBody>
            <a:bodyPr rtlCol="0" anchor="ctr"/>
            <a:lstStyle/>
            <a:p>
              <a:pPr algn="ctr"/>
              <a:r>
                <a:rPr lang="en-US" sz="1050" b="1" kern="0" err="1">
                  <a:solidFill>
                    <a:sysClr val="windowText" lastClr="000000"/>
                  </a:solidFill>
                  <a:latin typeface="Calibri"/>
                </a:rPr>
                <a:t>NVMe</a:t>
              </a:r>
              <a:endParaRPr lang="en-US" sz="1050" b="1" kern="0">
                <a:solidFill>
                  <a:sysClr val="windowText" lastClr="000000"/>
                </a:solidFill>
                <a:latin typeface="Calibri"/>
              </a:endParaRPr>
            </a:p>
          </p:txBody>
        </p:sp>
        <p:sp>
          <p:nvSpPr>
            <p:cNvPr id="80" name="Rectangle 31">
              <a:extLst>
                <a:ext uri="{FF2B5EF4-FFF2-40B4-BE49-F238E27FC236}">
                  <a16:creationId xmlns:a16="http://schemas.microsoft.com/office/drawing/2014/main" id="{CD80A33D-FF13-4954-813B-DF307926B38E}"/>
                </a:ext>
              </a:extLst>
            </p:cNvPr>
            <p:cNvSpPr/>
            <p:nvPr/>
          </p:nvSpPr>
          <p:spPr>
            <a:xfrm>
              <a:off x="2461031" y="5602464"/>
              <a:ext cx="663476" cy="230096"/>
            </a:xfrm>
            <a:prstGeom prst="rect">
              <a:avLst/>
            </a:prstGeom>
            <a:solidFill>
              <a:schemeClr val="accent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ysClr val="windowText" lastClr="000000"/>
                  </a:solidFill>
                  <a:effectLst/>
                  <a:uLnTx/>
                  <a:uFillTx/>
                  <a:latin typeface="Calibri"/>
                  <a:ea typeface="+mn-ea"/>
                  <a:cs typeface="+mn-cs"/>
                </a:rPr>
                <a:t>ACC Card</a:t>
              </a:r>
              <a:endParaRPr kumimoji="0" lang="en-US" sz="1400" b="1"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Rectangle 32">
              <a:extLst>
                <a:ext uri="{FF2B5EF4-FFF2-40B4-BE49-F238E27FC236}">
                  <a16:creationId xmlns:a16="http://schemas.microsoft.com/office/drawing/2014/main" id="{BB4F030E-CCA7-4689-994E-B8F440A1C5B4}"/>
                </a:ext>
              </a:extLst>
            </p:cNvPr>
            <p:cNvSpPr/>
            <p:nvPr/>
          </p:nvSpPr>
          <p:spPr>
            <a:xfrm>
              <a:off x="3281638" y="5600083"/>
              <a:ext cx="578203" cy="210443"/>
            </a:xfrm>
            <a:prstGeom prst="rect">
              <a:avLst/>
            </a:prstGeom>
            <a:solidFill>
              <a:schemeClr val="accent6"/>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ysClr val="windowText" lastClr="000000"/>
                  </a:solidFill>
                  <a:effectLst/>
                  <a:uLnTx/>
                  <a:uFillTx/>
                  <a:latin typeface="Calibri"/>
                  <a:ea typeface="+mn-ea"/>
                  <a:cs typeface="+mn-cs"/>
                </a:rPr>
                <a:t>NIC</a:t>
              </a:r>
            </a:p>
          </p:txBody>
        </p:sp>
        <p:sp>
          <p:nvSpPr>
            <p:cNvPr id="82" name="Rectangle 33">
              <a:extLst>
                <a:ext uri="{FF2B5EF4-FFF2-40B4-BE49-F238E27FC236}">
                  <a16:creationId xmlns:a16="http://schemas.microsoft.com/office/drawing/2014/main" id="{13169FB4-316F-4C58-B0F6-CEB06E526C2A}"/>
                </a:ext>
              </a:extLst>
            </p:cNvPr>
            <p:cNvSpPr/>
            <p:nvPr/>
          </p:nvSpPr>
          <p:spPr>
            <a:xfrm>
              <a:off x="2835570" y="5206018"/>
              <a:ext cx="577873" cy="208134"/>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a:ea typeface="+mn-ea"/>
                  <a:cs typeface="+mn-cs"/>
                </a:rPr>
                <a:t>FPGA</a:t>
              </a:r>
            </a:p>
          </p:txBody>
        </p:sp>
        <p:sp>
          <p:nvSpPr>
            <p:cNvPr id="83" name="Rectangle 34">
              <a:extLst>
                <a:ext uri="{FF2B5EF4-FFF2-40B4-BE49-F238E27FC236}">
                  <a16:creationId xmlns:a16="http://schemas.microsoft.com/office/drawing/2014/main" id="{BB7A59C2-8F88-4DC3-BC71-54ACB4456A96}"/>
                </a:ext>
              </a:extLst>
            </p:cNvPr>
            <p:cNvSpPr/>
            <p:nvPr/>
          </p:nvSpPr>
          <p:spPr>
            <a:xfrm>
              <a:off x="3524107" y="5206018"/>
              <a:ext cx="577873" cy="208134"/>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b="1" kern="0">
                  <a:solidFill>
                    <a:prstClr val="white"/>
                  </a:solidFill>
                  <a:latin typeface="Calibri"/>
                </a:rPr>
                <a:t>A</a:t>
              </a:r>
              <a:r>
                <a:rPr kumimoji="0" lang="en-US" sz="1100" b="1" i="0" u="none" strike="noStrike" kern="0" cap="none" spc="0" normalizeH="0" baseline="0" noProof="0">
                  <a:ln>
                    <a:noFill/>
                  </a:ln>
                  <a:solidFill>
                    <a:prstClr val="white"/>
                  </a:solidFill>
                  <a:effectLst/>
                  <a:uLnTx/>
                  <a:uFillTx/>
                  <a:latin typeface="Calibri"/>
                  <a:ea typeface="+mn-ea"/>
                  <a:cs typeface="+mn-cs"/>
                </a:rPr>
                <a:t>PU</a:t>
              </a:r>
            </a:p>
          </p:txBody>
        </p:sp>
        <p:sp>
          <p:nvSpPr>
            <p:cNvPr id="84" name="Rectangle 35">
              <a:extLst>
                <a:ext uri="{FF2B5EF4-FFF2-40B4-BE49-F238E27FC236}">
                  <a16:creationId xmlns:a16="http://schemas.microsoft.com/office/drawing/2014/main" id="{C797A762-9C85-49FA-8474-43363FDD42B2}"/>
                </a:ext>
              </a:extLst>
            </p:cNvPr>
            <p:cNvSpPr/>
            <p:nvPr/>
          </p:nvSpPr>
          <p:spPr>
            <a:xfrm>
              <a:off x="2147034" y="5206017"/>
              <a:ext cx="577873" cy="20813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a:ea typeface="+mn-ea"/>
                  <a:cs typeface="+mn-cs"/>
                </a:rPr>
                <a:t>GPU</a:t>
              </a:r>
            </a:p>
          </p:txBody>
        </p:sp>
        <p:sp>
          <p:nvSpPr>
            <p:cNvPr id="85" name="Rectangle 36">
              <a:extLst>
                <a:ext uri="{FF2B5EF4-FFF2-40B4-BE49-F238E27FC236}">
                  <a16:creationId xmlns:a16="http://schemas.microsoft.com/office/drawing/2014/main" id="{7EC6A700-C5D1-4BA8-92C6-B770D00A3D57}"/>
                </a:ext>
              </a:extLst>
            </p:cNvPr>
            <p:cNvSpPr/>
            <p:nvPr/>
          </p:nvSpPr>
          <p:spPr>
            <a:xfrm>
              <a:off x="1458496" y="5205617"/>
              <a:ext cx="530083" cy="17241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a:ea typeface="+mn-ea"/>
                  <a:cs typeface="+mn-cs"/>
                </a:rPr>
                <a:t>CPU</a:t>
              </a:r>
            </a:p>
          </p:txBody>
        </p:sp>
        <p:sp>
          <p:nvSpPr>
            <p:cNvPr id="86" name="Rectangle 37">
              <a:extLst>
                <a:ext uri="{FF2B5EF4-FFF2-40B4-BE49-F238E27FC236}">
                  <a16:creationId xmlns:a16="http://schemas.microsoft.com/office/drawing/2014/main" id="{00C373AC-F586-43FE-A8D8-F660EE5E77A4}"/>
                </a:ext>
              </a:extLst>
            </p:cNvPr>
            <p:cNvSpPr/>
            <p:nvPr/>
          </p:nvSpPr>
          <p:spPr>
            <a:xfrm>
              <a:off x="1472182" y="4806512"/>
              <a:ext cx="2642325" cy="295038"/>
            </a:xfrm>
            <a:prstGeom prst="rect">
              <a:avLst/>
            </a:prstGeom>
            <a:solidFill>
              <a:schemeClr val="accent1">
                <a:lumMod val="75000"/>
              </a:schemeClr>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kern="0">
                  <a:solidFill>
                    <a:schemeClr val="bg1"/>
                  </a:solidFill>
                  <a:latin typeface="Calibri"/>
                </a:rPr>
                <a:t>Host Switching (unified Ethernet + PCIe)</a:t>
              </a:r>
              <a:endParaRPr kumimoji="0" lang="en-US" sz="1200" i="0" u="none" strike="noStrike" kern="0" cap="none" spc="0" normalizeH="0" baseline="0" noProof="0">
                <a:ln>
                  <a:noFill/>
                </a:ln>
                <a:solidFill>
                  <a:schemeClr val="bg1"/>
                </a:solidFill>
                <a:effectLst/>
                <a:uLnTx/>
                <a:uFillTx/>
                <a:latin typeface="Calibri"/>
              </a:endParaRPr>
            </a:p>
          </p:txBody>
        </p:sp>
        <p:sp>
          <p:nvSpPr>
            <p:cNvPr id="87" name="TextBox 38">
              <a:extLst>
                <a:ext uri="{FF2B5EF4-FFF2-40B4-BE49-F238E27FC236}">
                  <a16:creationId xmlns:a16="http://schemas.microsoft.com/office/drawing/2014/main" id="{E8BAED53-FB47-4371-BEE3-CA3DF1132580}"/>
                </a:ext>
              </a:extLst>
            </p:cNvPr>
            <p:cNvSpPr txBox="1"/>
            <p:nvPr/>
          </p:nvSpPr>
          <p:spPr>
            <a:xfrm>
              <a:off x="1145589" y="4541298"/>
              <a:ext cx="959473"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err="1">
                  <a:ln>
                    <a:noFill/>
                  </a:ln>
                  <a:solidFill>
                    <a:prstClr val="black"/>
                  </a:solidFill>
                  <a:effectLst/>
                  <a:uLnTx/>
                  <a:uFillTx/>
                </a:rPr>
                <a:t>ServerN</a:t>
              </a:r>
              <a:endParaRPr kumimoji="0" lang="en-US" sz="1050" b="1" i="0" u="none" strike="noStrike" kern="0" cap="none" spc="0" normalizeH="0" baseline="0" noProof="0">
                <a:ln>
                  <a:noFill/>
                </a:ln>
                <a:solidFill>
                  <a:prstClr val="black"/>
                </a:solidFill>
                <a:effectLst/>
                <a:uLnTx/>
                <a:uFillTx/>
              </a:endParaRPr>
            </a:p>
          </p:txBody>
        </p:sp>
        <p:cxnSp>
          <p:nvCxnSpPr>
            <p:cNvPr id="88" name="Straight Connector 39">
              <a:extLst>
                <a:ext uri="{FF2B5EF4-FFF2-40B4-BE49-F238E27FC236}">
                  <a16:creationId xmlns:a16="http://schemas.microsoft.com/office/drawing/2014/main" id="{E749DE39-915A-496D-BB12-D36414C664D4}"/>
                </a:ext>
              </a:extLst>
            </p:cNvPr>
            <p:cNvCxnSpPr>
              <a:cxnSpLocks/>
              <a:endCxn id="79" idx="0"/>
            </p:cNvCxnSpPr>
            <p:nvPr/>
          </p:nvCxnSpPr>
          <p:spPr>
            <a:xfrm>
              <a:off x="2032647" y="5101550"/>
              <a:ext cx="1" cy="520567"/>
            </a:xfrm>
            <a:prstGeom prst="line">
              <a:avLst/>
            </a:prstGeom>
            <a:noFill/>
            <a:ln w="28575" cap="flat" cmpd="sng" algn="ctr">
              <a:solidFill>
                <a:sysClr val="windowText" lastClr="000000"/>
              </a:solidFill>
              <a:prstDash val="solid"/>
            </a:ln>
            <a:effectLst/>
          </p:spPr>
        </p:cxnSp>
        <p:cxnSp>
          <p:nvCxnSpPr>
            <p:cNvPr id="89" name="Straight Connector 40">
              <a:extLst>
                <a:ext uri="{FF2B5EF4-FFF2-40B4-BE49-F238E27FC236}">
                  <a16:creationId xmlns:a16="http://schemas.microsoft.com/office/drawing/2014/main" id="{762885E1-3BD5-4409-B332-0C53424AB782}"/>
                </a:ext>
              </a:extLst>
            </p:cNvPr>
            <p:cNvCxnSpPr>
              <a:cxnSpLocks/>
              <a:stCxn id="86" idx="2"/>
              <a:endCxn id="80" idx="0"/>
            </p:cNvCxnSpPr>
            <p:nvPr/>
          </p:nvCxnSpPr>
          <p:spPr>
            <a:xfrm flipH="1">
              <a:off x="2792769" y="5101550"/>
              <a:ext cx="576" cy="500914"/>
            </a:xfrm>
            <a:prstGeom prst="line">
              <a:avLst/>
            </a:prstGeom>
            <a:noFill/>
            <a:ln w="28575" cap="flat" cmpd="sng" algn="ctr">
              <a:solidFill>
                <a:sysClr val="windowText" lastClr="000000"/>
              </a:solidFill>
              <a:prstDash val="solid"/>
            </a:ln>
            <a:effectLst/>
          </p:spPr>
        </p:cxnSp>
      </p:grpSp>
      <p:sp>
        <p:nvSpPr>
          <p:cNvPr id="90" name="Rectangle 37">
            <a:extLst>
              <a:ext uri="{FF2B5EF4-FFF2-40B4-BE49-F238E27FC236}">
                <a16:creationId xmlns:a16="http://schemas.microsoft.com/office/drawing/2014/main" id="{153205EE-6505-4CB8-9E08-33482EEBBEC6}"/>
              </a:ext>
            </a:extLst>
          </p:cNvPr>
          <p:cNvSpPr/>
          <p:nvPr/>
        </p:nvSpPr>
        <p:spPr>
          <a:xfrm>
            <a:off x="2773487" y="4050045"/>
            <a:ext cx="6358023" cy="389189"/>
          </a:xfrm>
          <a:prstGeom prst="rect">
            <a:avLst/>
          </a:prstGeom>
          <a:solidFill>
            <a:schemeClr val="accent1">
              <a:lumMod val="75000"/>
            </a:schemeClr>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600" kern="0">
                <a:solidFill>
                  <a:schemeClr val="bg1"/>
                </a:solidFill>
                <a:latin typeface="Calibri"/>
              </a:rPr>
              <a:t>Data Center Networking Fabrics (RDMA/Ethernet)</a:t>
            </a:r>
            <a:endParaRPr kumimoji="0" lang="en-US" sz="1600" i="0" u="none" strike="noStrike" kern="0" cap="none" spc="0" normalizeH="0" baseline="0" noProof="0">
              <a:ln>
                <a:noFill/>
              </a:ln>
              <a:solidFill>
                <a:schemeClr val="bg1"/>
              </a:solidFill>
              <a:effectLst/>
              <a:uLnTx/>
              <a:uFillTx/>
              <a:latin typeface="Calibri"/>
            </a:endParaRPr>
          </a:p>
        </p:txBody>
      </p:sp>
      <p:cxnSp>
        <p:nvCxnSpPr>
          <p:cNvPr id="91" name="直接连接符 111">
            <a:extLst>
              <a:ext uri="{FF2B5EF4-FFF2-40B4-BE49-F238E27FC236}">
                <a16:creationId xmlns:a16="http://schemas.microsoft.com/office/drawing/2014/main" id="{AB53DE33-799F-4A18-A613-8BEC3E1D9AFE}"/>
              </a:ext>
            </a:extLst>
          </p:cNvPr>
          <p:cNvCxnSpPr>
            <a:cxnSpLocks/>
          </p:cNvCxnSpPr>
          <p:nvPr/>
        </p:nvCxnSpPr>
        <p:spPr>
          <a:xfrm flipV="1">
            <a:off x="5714298" y="4439234"/>
            <a:ext cx="221856" cy="668993"/>
          </a:xfrm>
          <a:prstGeom prst="line">
            <a:avLst/>
          </a:prstGeom>
          <a:ln w="28575"/>
        </p:spPr>
        <p:style>
          <a:lnRef idx="1">
            <a:schemeClr val="dk1"/>
          </a:lnRef>
          <a:fillRef idx="0">
            <a:schemeClr val="dk1"/>
          </a:fillRef>
          <a:effectRef idx="0">
            <a:schemeClr val="dk1"/>
          </a:effectRef>
          <a:fontRef idx="minor">
            <a:schemeClr val="tx1"/>
          </a:fontRef>
        </p:style>
      </p:cxnSp>
      <p:cxnSp>
        <p:nvCxnSpPr>
          <p:cNvPr id="92" name="直接连接符 114">
            <a:extLst>
              <a:ext uri="{FF2B5EF4-FFF2-40B4-BE49-F238E27FC236}">
                <a16:creationId xmlns:a16="http://schemas.microsoft.com/office/drawing/2014/main" id="{416BC5D9-67A8-473A-AB6B-9995B2FBC86A}"/>
              </a:ext>
            </a:extLst>
          </p:cNvPr>
          <p:cNvCxnSpPr>
            <a:cxnSpLocks/>
            <a:stCxn id="86" idx="0"/>
            <a:endCxn id="90" idx="2"/>
          </p:cNvCxnSpPr>
          <p:nvPr/>
        </p:nvCxnSpPr>
        <p:spPr>
          <a:xfrm flipH="1" flipV="1">
            <a:off x="5952499" y="4439234"/>
            <a:ext cx="4184326" cy="668992"/>
          </a:xfrm>
          <a:prstGeom prst="line">
            <a:avLst/>
          </a:prstGeom>
          <a:ln w="28575"/>
        </p:spPr>
        <p:style>
          <a:lnRef idx="1">
            <a:schemeClr val="dk1"/>
          </a:lnRef>
          <a:fillRef idx="0">
            <a:schemeClr val="dk1"/>
          </a:fillRef>
          <a:effectRef idx="0">
            <a:schemeClr val="dk1"/>
          </a:effectRef>
          <a:fontRef idx="minor">
            <a:schemeClr val="tx1"/>
          </a:fontRef>
        </p:style>
      </p:cxnSp>
      <p:sp>
        <p:nvSpPr>
          <p:cNvPr id="93" name="矩形 136">
            <a:extLst>
              <a:ext uri="{FF2B5EF4-FFF2-40B4-BE49-F238E27FC236}">
                <a16:creationId xmlns:a16="http://schemas.microsoft.com/office/drawing/2014/main" id="{D26C28A4-7A53-4BC9-9396-B655096C3F2B}"/>
              </a:ext>
            </a:extLst>
          </p:cNvPr>
          <p:cNvSpPr/>
          <p:nvPr/>
        </p:nvSpPr>
        <p:spPr>
          <a:xfrm>
            <a:off x="329071" y="3914786"/>
            <a:ext cx="11521610" cy="1556234"/>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138">
            <a:extLst>
              <a:ext uri="{FF2B5EF4-FFF2-40B4-BE49-F238E27FC236}">
                <a16:creationId xmlns:a16="http://schemas.microsoft.com/office/drawing/2014/main" id="{17547398-70EA-491A-A523-58F055B869B5}"/>
              </a:ext>
            </a:extLst>
          </p:cNvPr>
          <p:cNvSpPr/>
          <p:nvPr/>
        </p:nvSpPr>
        <p:spPr>
          <a:xfrm>
            <a:off x="499980" y="3983199"/>
            <a:ext cx="1768113" cy="369332"/>
          </a:xfrm>
          <a:prstGeom prst="rect">
            <a:avLst/>
          </a:prstGeom>
        </p:spPr>
        <p:txBody>
          <a:bodyPr wrap="none">
            <a:spAutoFit/>
          </a:bodyPr>
          <a:lstStyle/>
          <a:p>
            <a:r>
              <a:rPr lang="en-US" altLang="zh-CN" b="1">
                <a:solidFill>
                  <a:schemeClr val="accent5">
                    <a:lumMod val="50000"/>
                  </a:schemeClr>
                </a:solidFill>
              </a:rPr>
              <a:t>Unified Network</a:t>
            </a:r>
            <a:endParaRPr lang="zh-CN" altLang="en-US" b="1">
              <a:solidFill>
                <a:schemeClr val="accent5">
                  <a:lumMod val="50000"/>
                </a:schemeClr>
              </a:solidFill>
            </a:endParaRPr>
          </a:p>
        </p:txBody>
      </p:sp>
      <p:sp>
        <p:nvSpPr>
          <p:cNvPr id="4" name="Date Placeholder 3">
            <a:extLst>
              <a:ext uri="{FF2B5EF4-FFF2-40B4-BE49-F238E27FC236}">
                <a16:creationId xmlns:a16="http://schemas.microsoft.com/office/drawing/2014/main" id="{C6EBF81A-A4DC-436D-ABF9-89578774FF09}"/>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00250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3648C-C8F8-4292-AD9D-0D7552C61E01}"/>
              </a:ext>
            </a:extLst>
          </p:cNvPr>
          <p:cNvSpPr>
            <a:spLocks noGrp="1"/>
          </p:cNvSpPr>
          <p:nvPr>
            <p:ph type="title"/>
          </p:nvPr>
        </p:nvSpPr>
        <p:spPr/>
        <p:txBody>
          <a:bodyPr/>
          <a:lstStyle/>
          <a:p>
            <a:r>
              <a:rPr lang="en-US" altLang="zh-CN" dirty="0"/>
              <a:t>One Step Further Beyond Microsoft </a:t>
            </a:r>
            <a:r>
              <a:rPr lang="en-US" altLang="zh-CN" dirty="0" err="1"/>
              <a:t>SmartNIC</a:t>
            </a:r>
            <a:endParaRPr lang="zh-CN" altLang="en-US" dirty="0"/>
          </a:p>
        </p:txBody>
      </p:sp>
      <p:pic>
        <p:nvPicPr>
          <p:cNvPr id="7" name="Content Placeholder 6" descr="A screenshot of a cell phone&#10;&#10;Description automatically generated">
            <a:extLst>
              <a:ext uri="{FF2B5EF4-FFF2-40B4-BE49-F238E27FC236}">
                <a16:creationId xmlns:a16="http://schemas.microsoft.com/office/drawing/2014/main" id="{D82C8608-727E-4046-976D-1A73FC9AC4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8616" b="788"/>
          <a:stretch/>
        </p:blipFill>
        <p:spPr>
          <a:xfrm>
            <a:off x="3581400" y="1520825"/>
            <a:ext cx="3752850" cy="4905143"/>
          </a:xfrm>
        </p:spPr>
      </p:pic>
      <p:sp>
        <p:nvSpPr>
          <p:cNvPr id="4" name="Date Placeholder 3">
            <a:extLst>
              <a:ext uri="{FF2B5EF4-FFF2-40B4-BE49-F238E27FC236}">
                <a16:creationId xmlns:a16="http://schemas.microsoft.com/office/drawing/2014/main" id="{BA9CB74F-008B-40C1-8E8C-3CE2427E96FA}"/>
              </a:ext>
            </a:extLst>
          </p:cNvPr>
          <p:cNvSpPr>
            <a:spLocks noGrp="1"/>
          </p:cNvSpPr>
          <p:nvPr>
            <p:ph type="dt" sz="half" idx="10"/>
          </p:nvPr>
        </p:nvSpPr>
        <p:spPr/>
        <p:txBody>
          <a:bodyPr/>
          <a:lstStyle/>
          <a:p>
            <a:r>
              <a:rPr lang="en-US"/>
              <a:t>8/17/2019</a:t>
            </a:r>
          </a:p>
        </p:txBody>
      </p:sp>
      <p:sp>
        <p:nvSpPr>
          <p:cNvPr id="5" name="Slide Number Placeholder 4">
            <a:extLst>
              <a:ext uri="{FF2B5EF4-FFF2-40B4-BE49-F238E27FC236}">
                <a16:creationId xmlns:a16="http://schemas.microsoft.com/office/drawing/2014/main" id="{478F443E-C490-48BD-B69C-48BD46A82EB7}"/>
              </a:ext>
            </a:extLst>
          </p:cNvPr>
          <p:cNvSpPr>
            <a:spLocks noGrp="1"/>
          </p:cNvSpPr>
          <p:nvPr>
            <p:ph type="sldNum" sz="quarter" idx="12"/>
          </p:nvPr>
        </p:nvSpPr>
        <p:spPr/>
        <p:txBody>
          <a:bodyPr/>
          <a:lstStyle/>
          <a:p>
            <a:fld id="{3D455827-00BF-4CAE-8B1D-F788677DB109}" type="slidenum">
              <a:rPr lang="en-US" smtClean="0"/>
              <a:t>4</a:t>
            </a:fld>
            <a:endParaRPr lang="en-US"/>
          </a:p>
        </p:txBody>
      </p:sp>
    </p:spTree>
    <p:extLst>
      <p:ext uri="{BB962C8B-B14F-4D97-AF65-F5344CB8AC3E}">
        <p14:creationId xmlns:p14="http://schemas.microsoft.com/office/powerpoint/2010/main" val="344818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D0AB-EE89-4133-8014-B88EB901F09F}"/>
              </a:ext>
            </a:extLst>
          </p:cNvPr>
          <p:cNvSpPr>
            <a:spLocks noGrp="1"/>
          </p:cNvSpPr>
          <p:nvPr>
            <p:ph type="title"/>
          </p:nvPr>
        </p:nvSpPr>
        <p:spPr>
          <a:xfrm>
            <a:off x="554182" y="365125"/>
            <a:ext cx="11083636" cy="1325563"/>
          </a:xfrm>
        </p:spPr>
        <p:txBody>
          <a:bodyPr>
            <a:normAutofit/>
          </a:bodyPr>
          <a:lstStyle/>
          <a:p>
            <a:r>
              <a:rPr lang="en-US" altLang="zh-CN" dirty="0"/>
              <a:t>Proposal: </a:t>
            </a:r>
            <a:r>
              <a:rPr lang="en-US" b="1" i="1" dirty="0"/>
              <a:t>Terminus </a:t>
            </a:r>
            <a:r>
              <a:rPr lang="en-US" dirty="0"/>
              <a:t>as the “Server Center”</a:t>
            </a:r>
          </a:p>
        </p:txBody>
      </p:sp>
      <p:sp>
        <p:nvSpPr>
          <p:cNvPr id="3" name="Content Placeholder 2">
            <a:extLst>
              <a:ext uri="{FF2B5EF4-FFF2-40B4-BE49-F238E27FC236}">
                <a16:creationId xmlns:a16="http://schemas.microsoft.com/office/drawing/2014/main" id="{677A540A-E50E-420A-B4BA-5B5313E70817}"/>
              </a:ext>
            </a:extLst>
          </p:cNvPr>
          <p:cNvSpPr>
            <a:spLocks noGrp="1"/>
          </p:cNvSpPr>
          <p:nvPr>
            <p:ph idx="1"/>
          </p:nvPr>
        </p:nvSpPr>
        <p:spPr>
          <a:xfrm>
            <a:off x="553276" y="1797233"/>
            <a:ext cx="6050723" cy="4685988"/>
          </a:xfrm>
        </p:spPr>
        <p:txBody>
          <a:bodyPr>
            <a:normAutofit/>
          </a:bodyPr>
          <a:lstStyle/>
          <a:p>
            <a:r>
              <a:rPr lang="en-US" altLang="zh-CN" sz="2600" dirty="0"/>
              <a:t>All </a:t>
            </a:r>
            <a:r>
              <a:rPr lang="en-US" sz="2600" dirty="0"/>
              <a:t>Resources partitioned, virtualized and connected by Terminus hardware </a:t>
            </a:r>
          </a:p>
          <a:p>
            <a:pPr lvl="1"/>
            <a:r>
              <a:rPr lang="en-US" sz="2000" dirty="0"/>
              <a:t>CPU, DRAM, storage, NIC, GPU, FPGAs, AI ASICs</a:t>
            </a:r>
          </a:p>
          <a:p>
            <a:pPr lvl="1"/>
            <a:r>
              <a:rPr lang="en-US" altLang="zh-CN" sz="2000" dirty="0"/>
              <a:t>Future-device proof with programmable adaptors</a:t>
            </a:r>
          </a:p>
          <a:p>
            <a:r>
              <a:rPr lang="en-US" sz="2600" dirty="0"/>
              <a:t>Challenges</a:t>
            </a:r>
          </a:p>
          <a:p>
            <a:pPr lvl="1"/>
            <a:r>
              <a:rPr lang="en-US" sz="2000" dirty="0"/>
              <a:t>Unified interconnection layer </a:t>
            </a:r>
          </a:p>
          <a:p>
            <a:pPr lvl="2"/>
            <a:r>
              <a:rPr lang="en-US" altLang="zh-CN" sz="1600" dirty="0"/>
              <a:t>Leveraging existing infrastructure</a:t>
            </a:r>
            <a:endParaRPr lang="en-US" sz="1600" dirty="0"/>
          </a:p>
          <a:p>
            <a:pPr lvl="2"/>
            <a:r>
              <a:rPr lang="en-US" sz="1600" dirty="0"/>
              <a:t>Global and heterogeneous dev-to-dev collaborations</a:t>
            </a:r>
          </a:p>
          <a:p>
            <a:pPr lvl="2"/>
            <a:r>
              <a:rPr lang="en-US" sz="1600" dirty="0"/>
              <a:t>D</a:t>
            </a:r>
            <a:r>
              <a:rPr lang="en-US" altLang="zh-CN" sz="1600" dirty="0"/>
              <a:t>irect universal access to interconnect cloud resources</a:t>
            </a:r>
            <a:endParaRPr lang="en-US" sz="1600" dirty="0"/>
          </a:p>
          <a:p>
            <a:pPr lvl="1"/>
            <a:r>
              <a:rPr lang="en-US" altLang="zh-CN" sz="2000" dirty="0"/>
              <a:t>Super high efficiency</a:t>
            </a:r>
            <a:endParaRPr lang="en-US" sz="1600" dirty="0"/>
          </a:p>
          <a:p>
            <a:pPr lvl="2"/>
            <a:r>
              <a:rPr lang="en-US" sz="1600" dirty="0"/>
              <a:t>High switch capacity/bandwidth</a:t>
            </a:r>
          </a:p>
          <a:p>
            <a:pPr lvl="2"/>
            <a:r>
              <a:rPr lang="en-US" sz="1600" dirty="0"/>
              <a:t>CPU</a:t>
            </a:r>
            <a:r>
              <a:rPr lang="en-US" altLang="zh-CN" sz="1600" dirty="0"/>
              <a:t>-bypass and host-memory-bypass</a:t>
            </a:r>
          </a:p>
          <a:p>
            <a:pPr lvl="1"/>
            <a:r>
              <a:rPr lang="en-US" altLang="zh-CN" sz="2000" dirty="0"/>
              <a:t>Provide fine-grained hardware QoS</a:t>
            </a:r>
          </a:p>
        </p:txBody>
      </p:sp>
      <p:sp>
        <p:nvSpPr>
          <p:cNvPr id="4" name="Slide Number Placeholder 3">
            <a:extLst>
              <a:ext uri="{FF2B5EF4-FFF2-40B4-BE49-F238E27FC236}">
                <a16:creationId xmlns:a16="http://schemas.microsoft.com/office/drawing/2014/main" id="{D99D773E-843C-45D0-8DF8-FFB6096CC715}"/>
              </a:ext>
            </a:extLst>
          </p:cNvPr>
          <p:cNvSpPr>
            <a:spLocks noGrp="1"/>
          </p:cNvSpPr>
          <p:nvPr>
            <p:ph type="sldNum" sz="quarter" idx="12"/>
          </p:nvPr>
        </p:nvSpPr>
        <p:spPr/>
        <p:txBody>
          <a:bodyPr/>
          <a:lstStyle/>
          <a:p>
            <a:fld id="{FE049901-4340-4BDC-9D29-C10EF5516084}" type="slidenum">
              <a:rPr lang="zh-CN" altLang="en-US" smtClean="0"/>
              <a:t>5</a:t>
            </a:fld>
            <a:endParaRPr lang="zh-CN" altLang="en-US"/>
          </a:p>
        </p:txBody>
      </p:sp>
      <p:grpSp>
        <p:nvGrpSpPr>
          <p:cNvPr id="6" name="Group 5">
            <a:extLst>
              <a:ext uri="{FF2B5EF4-FFF2-40B4-BE49-F238E27FC236}">
                <a16:creationId xmlns:a16="http://schemas.microsoft.com/office/drawing/2014/main" id="{4EBF50D8-2573-442F-B1DA-F4DBA563F61B}"/>
              </a:ext>
            </a:extLst>
          </p:cNvPr>
          <p:cNvGrpSpPr/>
          <p:nvPr/>
        </p:nvGrpSpPr>
        <p:grpSpPr>
          <a:xfrm>
            <a:off x="6738222" y="2195437"/>
            <a:ext cx="4989650" cy="3656163"/>
            <a:chOff x="6738222" y="2195437"/>
            <a:chExt cx="4989650" cy="3656163"/>
          </a:xfrm>
        </p:grpSpPr>
        <p:grpSp>
          <p:nvGrpSpPr>
            <p:cNvPr id="9" name="Group 8">
              <a:extLst>
                <a:ext uri="{FF2B5EF4-FFF2-40B4-BE49-F238E27FC236}">
                  <a16:creationId xmlns:a16="http://schemas.microsoft.com/office/drawing/2014/main" id="{1A218512-60DD-448D-87DE-91717EE37EC2}"/>
                </a:ext>
              </a:extLst>
            </p:cNvPr>
            <p:cNvGrpSpPr/>
            <p:nvPr/>
          </p:nvGrpSpPr>
          <p:grpSpPr>
            <a:xfrm>
              <a:off x="6738222" y="2195437"/>
              <a:ext cx="4989650" cy="3656163"/>
              <a:chOff x="7061495" y="1615586"/>
              <a:chExt cx="4989650" cy="3656163"/>
            </a:xfrm>
          </p:grpSpPr>
          <p:grpSp>
            <p:nvGrpSpPr>
              <p:cNvPr id="10" name="Group 9">
                <a:extLst>
                  <a:ext uri="{FF2B5EF4-FFF2-40B4-BE49-F238E27FC236}">
                    <a16:creationId xmlns:a16="http://schemas.microsoft.com/office/drawing/2014/main" id="{8B0887AA-9921-4B47-B7FD-F88129D79896}"/>
                  </a:ext>
                </a:extLst>
              </p:cNvPr>
              <p:cNvGrpSpPr/>
              <p:nvPr/>
            </p:nvGrpSpPr>
            <p:grpSpPr>
              <a:xfrm>
                <a:off x="7061495" y="1615586"/>
                <a:ext cx="4989650" cy="3656163"/>
                <a:chOff x="7061495" y="1615586"/>
                <a:chExt cx="4989650" cy="3656163"/>
              </a:xfrm>
            </p:grpSpPr>
            <p:cxnSp>
              <p:nvCxnSpPr>
                <p:cNvPr id="12" name="Straight Connector 11">
                  <a:extLst>
                    <a:ext uri="{FF2B5EF4-FFF2-40B4-BE49-F238E27FC236}">
                      <a16:creationId xmlns:a16="http://schemas.microsoft.com/office/drawing/2014/main" id="{F1127977-9D31-4CCB-BA03-20ADBB003C8F}"/>
                    </a:ext>
                  </a:extLst>
                </p:cNvPr>
                <p:cNvCxnSpPr>
                  <a:cxnSpLocks/>
                </p:cNvCxnSpPr>
                <p:nvPr/>
              </p:nvCxnSpPr>
              <p:spPr>
                <a:xfrm flipV="1">
                  <a:off x="10190336" y="4619336"/>
                  <a:ext cx="0" cy="224489"/>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6EFCCE-4A86-43FF-955A-121E4BC44AA6}"/>
                    </a:ext>
                  </a:extLst>
                </p:cNvPr>
                <p:cNvCxnSpPr>
                  <a:cxnSpLocks/>
                </p:cNvCxnSpPr>
                <p:nvPr/>
              </p:nvCxnSpPr>
              <p:spPr>
                <a:xfrm>
                  <a:off x="11409712" y="3191969"/>
                  <a:ext cx="0" cy="140659"/>
                </a:xfrm>
                <a:prstGeom prst="line">
                  <a:avLst/>
                </a:prstGeom>
                <a:ln w="406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8E2F052-5FA9-40D8-BEBF-8FCA3687095B}"/>
                    </a:ext>
                  </a:extLst>
                </p:cNvPr>
                <p:cNvSpPr/>
                <p:nvPr/>
              </p:nvSpPr>
              <p:spPr>
                <a:xfrm>
                  <a:off x="11401406" y="3046299"/>
                  <a:ext cx="622034" cy="481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GPU</a:t>
                  </a:r>
                </a:p>
              </p:txBody>
            </p:sp>
            <p:cxnSp>
              <p:nvCxnSpPr>
                <p:cNvPr id="15" name="Straight Connector 14">
                  <a:extLst>
                    <a:ext uri="{FF2B5EF4-FFF2-40B4-BE49-F238E27FC236}">
                      <a16:creationId xmlns:a16="http://schemas.microsoft.com/office/drawing/2014/main" id="{54C90136-C716-4EA6-8F84-ADABB0ECA975}"/>
                    </a:ext>
                  </a:extLst>
                </p:cNvPr>
                <p:cNvCxnSpPr>
                  <a:cxnSpLocks/>
                </p:cNvCxnSpPr>
                <p:nvPr/>
              </p:nvCxnSpPr>
              <p:spPr>
                <a:xfrm>
                  <a:off x="11395856" y="3889313"/>
                  <a:ext cx="0" cy="140659"/>
                </a:xfrm>
                <a:prstGeom prst="line">
                  <a:avLst/>
                </a:prstGeom>
                <a:ln w="406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91D991-5E8B-4817-91E1-B02A5F7BD475}"/>
                    </a:ext>
                  </a:extLst>
                </p:cNvPr>
                <p:cNvSpPr/>
                <p:nvPr/>
              </p:nvSpPr>
              <p:spPr>
                <a:xfrm>
                  <a:off x="11415258" y="3734407"/>
                  <a:ext cx="622034" cy="481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GPU</a:t>
                  </a:r>
                </a:p>
              </p:txBody>
            </p:sp>
            <p:sp>
              <p:nvSpPr>
                <p:cNvPr id="17" name="Rectangle 16">
                  <a:extLst>
                    <a:ext uri="{FF2B5EF4-FFF2-40B4-BE49-F238E27FC236}">
                      <a16:creationId xmlns:a16="http://schemas.microsoft.com/office/drawing/2014/main" id="{9813EFCF-FFF6-416F-85C4-B05E5D2C11DE}"/>
                    </a:ext>
                  </a:extLst>
                </p:cNvPr>
                <p:cNvSpPr/>
                <p:nvPr/>
              </p:nvSpPr>
              <p:spPr>
                <a:xfrm>
                  <a:off x="9710045" y="4822301"/>
                  <a:ext cx="955647" cy="4494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FPGA</a:t>
                  </a:r>
                  <a:r>
                    <a:rPr lang="en-US" altLang="zh-CN" sz="1200"/>
                    <a:t>/</a:t>
                  </a:r>
                </a:p>
                <a:p>
                  <a:pPr algn="ctr"/>
                  <a:r>
                    <a:rPr lang="en-US" altLang="zh-CN" sz="1200" err="1"/>
                    <a:t>Brainslice</a:t>
                  </a:r>
                  <a:endParaRPr lang="en-US" sz="1200"/>
                </a:p>
              </p:txBody>
            </p:sp>
            <p:cxnSp>
              <p:nvCxnSpPr>
                <p:cNvPr id="18" name="Straight Connector 17">
                  <a:extLst>
                    <a:ext uri="{FF2B5EF4-FFF2-40B4-BE49-F238E27FC236}">
                      <a16:creationId xmlns:a16="http://schemas.microsoft.com/office/drawing/2014/main" id="{706EF71C-AE75-4712-8626-1381C6E942ED}"/>
                    </a:ext>
                  </a:extLst>
                </p:cNvPr>
                <p:cNvCxnSpPr>
                  <a:cxnSpLocks/>
                </p:cNvCxnSpPr>
                <p:nvPr/>
              </p:nvCxnSpPr>
              <p:spPr>
                <a:xfrm>
                  <a:off x="7904510" y="3808331"/>
                  <a:ext cx="0" cy="341716"/>
                </a:xfrm>
                <a:prstGeom prst="line">
                  <a:avLst/>
                </a:prstGeom>
                <a:ln w="406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1FD58B-33C4-4620-936F-197E944E9641}"/>
                    </a:ext>
                  </a:extLst>
                </p:cNvPr>
                <p:cNvCxnSpPr>
                  <a:cxnSpLocks/>
                </p:cNvCxnSpPr>
                <p:nvPr/>
              </p:nvCxnSpPr>
              <p:spPr>
                <a:xfrm>
                  <a:off x="7924049" y="2241346"/>
                  <a:ext cx="0" cy="341716"/>
                </a:xfrm>
                <a:prstGeom prst="line">
                  <a:avLst/>
                </a:prstGeom>
                <a:ln w="406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12AE25-495D-421A-9178-0AE261720D37}"/>
                    </a:ext>
                  </a:extLst>
                </p:cNvPr>
                <p:cNvSpPr/>
                <p:nvPr/>
              </p:nvSpPr>
              <p:spPr>
                <a:xfrm>
                  <a:off x="7452857" y="1949248"/>
                  <a:ext cx="327536" cy="1170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CPU</a:t>
                  </a:r>
                </a:p>
              </p:txBody>
            </p:sp>
            <p:sp>
              <p:nvSpPr>
                <p:cNvPr id="21" name="Rectangle 20">
                  <a:extLst>
                    <a:ext uri="{FF2B5EF4-FFF2-40B4-BE49-F238E27FC236}">
                      <a16:creationId xmlns:a16="http://schemas.microsoft.com/office/drawing/2014/main" id="{B61803BE-FFF1-45C8-94B6-F4564D0E43B4}"/>
                    </a:ext>
                  </a:extLst>
                </p:cNvPr>
                <p:cNvSpPr/>
                <p:nvPr/>
              </p:nvSpPr>
              <p:spPr>
                <a:xfrm>
                  <a:off x="7061495" y="1949248"/>
                  <a:ext cx="277977" cy="11704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Memory</a:t>
                  </a:r>
                </a:p>
              </p:txBody>
            </p:sp>
            <p:cxnSp>
              <p:nvCxnSpPr>
                <p:cNvPr id="22" name="Straight Connector 21">
                  <a:extLst>
                    <a:ext uri="{FF2B5EF4-FFF2-40B4-BE49-F238E27FC236}">
                      <a16:creationId xmlns:a16="http://schemas.microsoft.com/office/drawing/2014/main" id="{A9862492-5732-44C3-A132-04AD33DF4D2F}"/>
                    </a:ext>
                  </a:extLst>
                </p:cNvPr>
                <p:cNvCxnSpPr>
                  <a:cxnSpLocks/>
                  <a:stCxn id="21" idx="3"/>
                  <a:endCxn id="20" idx="1"/>
                </p:cNvCxnSpPr>
                <p:nvPr/>
              </p:nvCxnSpPr>
              <p:spPr>
                <a:xfrm>
                  <a:off x="7339472" y="2534464"/>
                  <a:ext cx="113385" cy="0"/>
                </a:xfrm>
                <a:prstGeom prst="line">
                  <a:avLst/>
                </a:prstGeom>
                <a:ln w="8128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83C4F3B-1BE1-471E-ACD0-5A35AB917AEF}"/>
                    </a:ext>
                  </a:extLst>
                </p:cNvPr>
                <p:cNvSpPr/>
                <p:nvPr/>
              </p:nvSpPr>
              <p:spPr>
                <a:xfrm>
                  <a:off x="8440635" y="1664694"/>
                  <a:ext cx="287729" cy="17878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4CFC9D5B-AEB5-4CB9-AED8-6094D253B860}"/>
                    </a:ext>
                  </a:extLst>
                </p:cNvPr>
                <p:cNvSpPr/>
                <p:nvPr/>
              </p:nvSpPr>
              <p:spPr>
                <a:xfrm>
                  <a:off x="8819807" y="1664694"/>
                  <a:ext cx="287729" cy="17878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Straight Connector 24">
                  <a:extLst>
                    <a:ext uri="{FF2B5EF4-FFF2-40B4-BE49-F238E27FC236}">
                      <a16:creationId xmlns:a16="http://schemas.microsoft.com/office/drawing/2014/main" id="{B9EEF54F-484A-4AAF-9451-9BE5F359A539}"/>
                    </a:ext>
                  </a:extLst>
                </p:cNvPr>
                <p:cNvCxnSpPr>
                  <a:cxnSpLocks/>
                  <a:stCxn id="23" idx="2"/>
                </p:cNvCxnSpPr>
                <p:nvPr/>
              </p:nvCxnSpPr>
              <p:spPr>
                <a:xfrm>
                  <a:off x="8584500" y="1843479"/>
                  <a:ext cx="0" cy="113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862E90-BEF1-42A1-A615-5639AF21FC3B}"/>
                    </a:ext>
                  </a:extLst>
                </p:cNvPr>
                <p:cNvCxnSpPr>
                  <a:cxnSpLocks/>
                </p:cNvCxnSpPr>
                <p:nvPr/>
              </p:nvCxnSpPr>
              <p:spPr>
                <a:xfrm>
                  <a:off x="8963672" y="1843479"/>
                  <a:ext cx="0" cy="113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756D13C-BAF2-4F90-B9D5-3B54039315F6}"/>
                    </a:ext>
                  </a:extLst>
                </p:cNvPr>
                <p:cNvSpPr txBox="1"/>
                <p:nvPr/>
              </p:nvSpPr>
              <p:spPr>
                <a:xfrm>
                  <a:off x="8367933" y="1615587"/>
                  <a:ext cx="420308" cy="276999"/>
                </a:xfrm>
                <a:prstGeom prst="rect">
                  <a:avLst/>
                </a:prstGeom>
                <a:noFill/>
              </p:spPr>
              <p:txBody>
                <a:bodyPr wrap="none" rtlCol="0">
                  <a:spAutoFit/>
                </a:bodyPr>
                <a:lstStyle/>
                <a:p>
                  <a:r>
                    <a:rPr lang="en-US" sz="1200"/>
                    <a:t>SSD</a:t>
                  </a:r>
                </a:p>
              </p:txBody>
            </p:sp>
            <p:sp>
              <p:nvSpPr>
                <p:cNvPr id="28" name="TextBox 27">
                  <a:extLst>
                    <a:ext uri="{FF2B5EF4-FFF2-40B4-BE49-F238E27FC236}">
                      <a16:creationId xmlns:a16="http://schemas.microsoft.com/office/drawing/2014/main" id="{B1C2ECF6-8FD9-472E-945B-E0EB0B7F36B1}"/>
                    </a:ext>
                  </a:extLst>
                </p:cNvPr>
                <p:cNvSpPr txBox="1"/>
                <p:nvPr/>
              </p:nvSpPr>
              <p:spPr>
                <a:xfrm>
                  <a:off x="8750931" y="1615586"/>
                  <a:ext cx="420308" cy="276999"/>
                </a:xfrm>
                <a:prstGeom prst="rect">
                  <a:avLst/>
                </a:prstGeom>
                <a:noFill/>
              </p:spPr>
              <p:txBody>
                <a:bodyPr wrap="none" rtlCol="0">
                  <a:spAutoFit/>
                </a:bodyPr>
                <a:lstStyle/>
                <a:p>
                  <a:r>
                    <a:rPr lang="en-US" sz="1200"/>
                    <a:t>SSD</a:t>
                  </a:r>
                </a:p>
              </p:txBody>
            </p:sp>
            <p:sp>
              <p:nvSpPr>
                <p:cNvPr id="29" name="Rectangle 28">
                  <a:extLst>
                    <a:ext uri="{FF2B5EF4-FFF2-40B4-BE49-F238E27FC236}">
                      <a16:creationId xmlns:a16="http://schemas.microsoft.com/office/drawing/2014/main" id="{151072F5-0037-471A-A60E-053846D8D945}"/>
                    </a:ext>
                  </a:extLst>
                </p:cNvPr>
                <p:cNvSpPr/>
                <p:nvPr/>
              </p:nvSpPr>
              <p:spPr>
                <a:xfrm>
                  <a:off x="7452857" y="3461396"/>
                  <a:ext cx="319721" cy="1170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CPU</a:t>
                  </a:r>
                </a:p>
              </p:txBody>
            </p:sp>
            <p:sp>
              <p:nvSpPr>
                <p:cNvPr id="30" name="Rectangle 29">
                  <a:extLst>
                    <a:ext uri="{FF2B5EF4-FFF2-40B4-BE49-F238E27FC236}">
                      <a16:creationId xmlns:a16="http://schemas.microsoft.com/office/drawing/2014/main" id="{3A97034F-7D02-408D-A106-155D9E4B47AD}"/>
                    </a:ext>
                  </a:extLst>
                </p:cNvPr>
                <p:cNvSpPr/>
                <p:nvPr/>
              </p:nvSpPr>
              <p:spPr>
                <a:xfrm>
                  <a:off x="7061495" y="3461396"/>
                  <a:ext cx="277977" cy="11704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t>Memory</a:t>
                  </a:r>
                </a:p>
              </p:txBody>
            </p:sp>
            <p:cxnSp>
              <p:nvCxnSpPr>
                <p:cNvPr id="31" name="Straight Connector 30">
                  <a:extLst>
                    <a:ext uri="{FF2B5EF4-FFF2-40B4-BE49-F238E27FC236}">
                      <a16:creationId xmlns:a16="http://schemas.microsoft.com/office/drawing/2014/main" id="{E03E5BB5-646E-4C2A-A391-07D5D4A2E6CB}"/>
                    </a:ext>
                  </a:extLst>
                </p:cNvPr>
                <p:cNvCxnSpPr>
                  <a:cxnSpLocks/>
                  <a:stCxn id="30" idx="3"/>
                  <a:endCxn id="29" idx="1"/>
                </p:cNvCxnSpPr>
                <p:nvPr/>
              </p:nvCxnSpPr>
              <p:spPr>
                <a:xfrm>
                  <a:off x="7339472" y="4046612"/>
                  <a:ext cx="113385" cy="0"/>
                </a:xfrm>
                <a:prstGeom prst="line">
                  <a:avLst/>
                </a:prstGeom>
                <a:ln w="812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5339D33-C7DB-4116-98B9-180F99920CD1}"/>
                    </a:ext>
                  </a:extLst>
                </p:cNvPr>
                <p:cNvGrpSpPr/>
                <p:nvPr/>
              </p:nvGrpSpPr>
              <p:grpSpPr>
                <a:xfrm>
                  <a:off x="7917498" y="4671692"/>
                  <a:ext cx="1192035" cy="333913"/>
                  <a:chOff x="6269552" y="5153347"/>
                  <a:chExt cx="1192035" cy="333913"/>
                </a:xfrm>
              </p:grpSpPr>
              <p:sp>
                <p:nvSpPr>
                  <p:cNvPr id="58" name="Rectangle 57">
                    <a:extLst>
                      <a:ext uri="{FF2B5EF4-FFF2-40B4-BE49-F238E27FC236}">
                        <a16:creationId xmlns:a16="http://schemas.microsoft.com/office/drawing/2014/main" id="{83D7A86B-B7F9-4E07-8C37-F677147ED715}"/>
                      </a:ext>
                    </a:extLst>
                  </p:cNvPr>
                  <p:cNvSpPr/>
                  <p:nvPr/>
                </p:nvSpPr>
                <p:spPr>
                  <a:xfrm>
                    <a:off x="6338987" y="5259368"/>
                    <a:ext cx="287729" cy="17878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solidFill>
                        <a:schemeClr val="tx1"/>
                      </a:solidFill>
                    </a:endParaRPr>
                  </a:p>
                </p:txBody>
              </p:sp>
              <p:sp>
                <p:nvSpPr>
                  <p:cNvPr id="59" name="Rectangle 58">
                    <a:extLst>
                      <a:ext uri="{FF2B5EF4-FFF2-40B4-BE49-F238E27FC236}">
                        <a16:creationId xmlns:a16="http://schemas.microsoft.com/office/drawing/2014/main" id="{3DB71A26-2F85-4E02-A15B-26E2599057DD}"/>
                      </a:ext>
                    </a:extLst>
                  </p:cNvPr>
                  <p:cNvSpPr/>
                  <p:nvPr/>
                </p:nvSpPr>
                <p:spPr>
                  <a:xfrm>
                    <a:off x="6718159" y="5259368"/>
                    <a:ext cx="287729" cy="17878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4D831B68-F282-45C7-BF25-FEFE1F81CD27}"/>
                      </a:ext>
                    </a:extLst>
                  </p:cNvPr>
                  <p:cNvSpPr/>
                  <p:nvPr/>
                </p:nvSpPr>
                <p:spPr>
                  <a:xfrm>
                    <a:off x="7097331" y="5259368"/>
                    <a:ext cx="287729" cy="17878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1" name="Straight Connector 60">
                    <a:extLst>
                      <a:ext uri="{FF2B5EF4-FFF2-40B4-BE49-F238E27FC236}">
                        <a16:creationId xmlns:a16="http://schemas.microsoft.com/office/drawing/2014/main" id="{BFE83E38-0E2A-409C-8276-1277E20F549D}"/>
                      </a:ext>
                    </a:extLst>
                  </p:cNvPr>
                  <p:cNvCxnSpPr>
                    <a:cxnSpLocks/>
                  </p:cNvCxnSpPr>
                  <p:nvPr/>
                </p:nvCxnSpPr>
                <p:spPr>
                  <a:xfrm>
                    <a:off x="6485994" y="5153347"/>
                    <a:ext cx="0" cy="113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864F043-BDC0-49D1-A69A-DC754A370D5C}"/>
                      </a:ext>
                    </a:extLst>
                  </p:cNvPr>
                  <p:cNvCxnSpPr>
                    <a:cxnSpLocks/>
                  </p:cNvCxnSpPr>
                  <p:nvPr/>
                </p:nvCxnSpPr>
                <p:spPr>
                  <a:xfrm>
                    <a:off x="6865166" y="5153347"/>
                    <a:ext cx="0" cy="113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0D5E2C5-0369-4B12-9793-5759BC18961D}"/>
                      </a:ext>
                    </a:extLst>
                  </p:cNvPr>
                  <p:cNvCxnSpPr>
                    <a:cxnSpLocks/>
                  </p:cNvCxnSpPr>
                  <p:nvPr/>
                </p:nvCxnSpPr>
                <p:spPr>
                  <a:xfrm>
                    <a:off x="7244338" y="5153347"/>
                    <a:ext cx="0" cy="113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E9475EB-837B-4F9E-A3D3-1D00AB0380A5}"/>
                      </a:ext>
                    </a:extLst>
                  </p:cNvPr>
                  <p:cNvSpPr txBox="1"/>
                  <p:nvPr/>
                </p:nvSpPr>
                <p:spPr>
                  <a:xfrm>
                    <a:off x="6645457" y="5210261"/>
                    <a:ext cx="433132" cy="276999"/>
                  </a:xfrm>
                  <a:prstGeom prst="rect">
                    <a:avLst/>
                  </a:prstGeom>
                  <a:noFill/>
                </p:spPr>
                <p:txBody>
                  <a:bodyPr wrap="none" rtlCol="0">
                    <a:spAutoFit/>
                  </a:bodyPr>
                  <a:lstStyle/>
                  <a:p>
                    <a:r>
                      <a:rPr lang="en-US" sz="1200"/>
                      <a:t>M.2</a:t>
                    </a:r>
                  </a:p>
                </p:txBody>
              </p:sp>
              <p:sp>
                <p:nvSpPr>
                  <p:cNvPr id="65" name="TextBox 64">
                    <a:extLst>
                      <a:ext uri="{FF2B5EF4-FFF2-40B4-BE49-F238E27FC236}">
                        <a16:creationId xmlns:a16="http://schemas.microsoft.com/office/drawing/2014/main" id="{49229395-6812-4242-9BE9-AE76A4E7FAAB}"/>
                      </a:ext>
                    </a:extLst>
                  </p:cNvPr>
                  <p:cNvSpPr txBox="1"/>
                  <p:nvPr/>
                </p:nvSpPr>
                <p:spPr>
                  <a:xfrm>
                    <a:off x="7028455" y="5210260"/>
                    <a:ext cx="433132" cy="276999"/>
                  </a:xfrm>
                  <a:prstGeom prst="rect">
                    <a:avLst/>
                  </a:prstGeom>
                  <a:noFill/>
                </p:spPr>
                <p:txBody>
                  <a:bodyPr wrap="none" rtlCol="0">
                    <a:spAutoFit/>
                  </a:bodyPr>
                  <a:lstStyle/>
                  <a:p>
                    <a:r>
                      <a:rPr lang="en-US" sz="1200"/>
                      <a:t>M.2</a:t>
                    </a:r>
                  </a:p>
                </p:txBody>
              </p:sp>
              <p:sp>
                <p:nvSpPr>
                  <p:cNvPr id="66" name="TextBox 65">
                    <a:extLst>
                      <a:ext uri="{FF2B5EF4-FFF2-40B4-BE49-F238E27FC236}">
                        <a16:creationId xmlns:a16="http://schemas.microsoft.com/office/drawing/2014/main" id="{3ADAC553-A532-4896-94F7-E774E23184DA}"/>
                      </a:ext>
                    </a:extLst>
                  </p:cNvPr>
                  <p:cNvSpPr txBox="1"/>
                  <p:nvPr/>
                </p:nvSpPr>
                <p:spPr>
                  <a:xfrm>
                    <a:off x="6269552" y="5210259"/>
                    <a:ext cx="433132" cy="276999"/>
                  </a:xfrm>
                  <a:prstGeom prst="rect">
                    <a:avLst/>
                  </a:prstGeom>
                  <a:noFill/>
                </p:spPr>
                <p:txBody>
                  <a:bodyPr wrap="none" rtlCol="0">
                    <a:spAutoFit/>
                  </a:bodyPr>
                  <a:lstStyle/>
                  <a:p>
                    <a:r>
                      <a:rPr lang="en-US" sz="1200"/>
                      <a:t>M.2</a:t>
                    </a:r>
                  </a:p>
                </p:txBody>
              </p:sp>
            </p:grpSp>
            <p:cxnSp>
              <p:nvCxnSpPr>
                <p:cNvPr id="33" name="Straight Connector 32">
                  <a:extLst>
                    <a:ext uri="{FF2B5EF4-FFF2-40B4-BE49-F238E27FC236}">
                      <a16:creationId xmlns:a16="http://schemas.microsoft.com/office/drawing/2014/main" id="{2E9E5A9F-875E-447F-B740-A88FF84474F0}"/>
                    </a:ext>
                  </a:extLst>
                </p:cNvPr>
                <p:cNvCxnSpPr>
                  <a:cxnSpLocks/>
                </p:cNvCxnSpPr>
                <p:nvPr/>
              </p:nvCxnSpPr>
              <p:spPr>
                <a:xfrm>
                  <a:off x="11127498" y="2080424"/>
                  <a:ext cx="923647" cy="0"/>
                </a:xfrm>
                <a:prstGeom prst="line">
                  <a:avLst/>
                </a:prstGeom>
                <a:ln w="1016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E2E6B21-8846-43FD-A42D-E85F6B5BEEC5}"/>
                    </a:ext>
                  </a:extLst>
                </p:cNvPr>
                <p:cNvSpPr/>
                <p:nvPr/>
              </p:nvSpPr>
              <p:spPr>
                <a:xfrm>
                  <a:off x="9187006" y="1676421"/>
                  <a:ext cx="287729" cy="17878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 name="Straight Connector 34">
                  <a:extLst>
                    <a:ext uri="{FF2B5EF4-FFF2-40B4-BE49-F238E27FC236}">
                      <a16:creationId xmlns:a16="http://schemas.microsoft.com/office/drawing/2014/main" id="{F974E31D-8896-4060-87B8-AF303D28D3BA}"/>
                    </a:ext>
                  </a:extLst>
                </p:cNvPr>
                <p:cNvCxnSpPr>
                  <a:cxnSpLocks/>
                  <a:stCxn id="34" idx="2"/>
                </p:cNvCxnSpPr>
                <p:nvPr/>
              </p:nvCxnSpPr>
              <p:spPr>
                <a:xfrm>
                  <a:off x="9330871" y="1855206"/>
                  <a:ext cx="0" cy="1138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33D39B-1BC6-48F0-9A4A-E2FCB1DDA854}"/>
                    </a:ext>
                  </a:extLst>
                </p:cNvPr>
                <p:cNvSpPr txBox="1"/>
                <p:nvPr/>
              </p:nvSpPr>
              <p:spPr>
                <a:xfrm>
                  <a:off x="9114304" y="1627314"/>
                  <a:ext cx="420308" cy="276999"/>
                </a:xfrm>
                <a:prstGeom prst="rect">
                  <a:avLst/>
                </a:prstGeom>
                <a:noFill/>
              </p:spPr>
              <p:txBody>
                <a:bodyPr wrap="none" rtlCol="0">
                  <a:spAutoFit/>
                </a:bodyPr>
                <a:lstStyle/>
                <a:p>
                  <a:r>
                    <a:rPr lang="en-US" sz="1200"/>
                    <a:t>SSD</a:t>
                  </a:r>
                </a:p>
              </p:txBody>
            </p:sp>
            <p:sp>
              <p:nvSpPr>
                <p:cNvPr id="37" name="Rectangle 36">
                  <a:extLst>
                    <a:ext uri="{FF2B5EF4-FFF2-40B4-BE49-F238E27FC236}">
                      <a16:creationId xmlns:a16="http://schemas.microsoft.com/office/drawing/2014/main" id="{5879DE7F-2849-4160-BA00-6FC32FE1327B}"/>
                    </a:ext>
                  </a:extLst>
                </p:cNvPr>
                <p:cNvSpPr/>
                <p:nvPr/>
              </p:nvSpPr>
              <p:spPr>
                <a:xfrm>
                  <a:off x="8064500" y="1946565"/>
                  <a:ext cx="3153202" cy="2790535"/>
                </a:xfrm>
                <a:prstGeom prst="rect">
                  <a:avLst/>
                </a:prstGeom>
                <a:solidFill>
                  <a:srgbClr val="00ABA9"/>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t>Terminus   NIC</a:t>
                  </a:r>
                </a:p>
              </p:txBody>
            </p:sp>
            <p:sp>
              <p:nvSpPr>
                <p:cNvPr id="38" name="Rectangle 8">
                  <a:extLst>
                    <a:ext uri="{FF2B5EF4-FFF2-40B4-BE49-F238E27FC236}">
                      <a16:creationId xmlns:a16="http://schemas.microsoft.com/office/drawing/2014/main" id="{56D0192E-AB19-4BBD-AFC9-7D1F3E90ABFD}"/>
                    </a:ext>
                  </a:extLst>
                </p:cNvPr>
                <p:cNvSpPr>
                  <a:spLocks noChangeArrowheads="1"/>
                </p:cNvSpPr>
                <p:nvPr/>
              </p:nvSpPr>
              <p:spPr bwMode="auto">
                <a:xfrm>
                  <a:off x="8308974" y="2459039"/>
                  <a:ext cx="2590799" cy="211296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Rectangle 13">
                  <a:extLst>
                    <a:ext uri="{FF2B5EF4-FFF2-40B4-BE49-F238E27FC236}">
                      <a16:creationId xmlns:a16="http://schemas.microsoft.com/office/drawing/2014/main" id="{D552384B-72AC-45E1-97FB-165B0B051248}"/>
                    </a:ext>
                  </a:extLst>
                </p:cNvPr>
                <p:cNvSpPr>
                  <a:spLocks noChangeArrowheads="1"/>
                </p:cNvSpPr>
                <p:nvPr/>
              </p:nvSpPr>
              <p:spPr bwMode="auto">
                <a:xfrm>
                  <a:off x="9239249" y="3235326"/>
                  <a:ext cx="655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i="0" u="none" strike="noStrike" cap="none" normalizeH="0" baseline="0">
                      <a:ln>
                        <a:noFill/>
                      </a:ln>
                      <a:solidFill>
                        <a:srgbClr val="FFFFFF"/>
                      </a:solidFill>
                      <a:effectLst/>
                      <a:latin typeface="Segoe UI" panose="020B0502040204020203" pitchFamily="34" charset="0"/>
                    </a:rPr>
                    <a:t>Switch</a:t>
                  </a:r>
                  <a:endParaRPr kumimoji="0" lang="zh-CN" altLang="zh-CN" sz="2800" i="0" u="none" strike="noStrike" cap="none" normalizeH="0" baseline="0">
                    <a:ln>
                      <a:noFill/>
                    </a:ln>
                    <a:solidFill>
                      <a:schemeClr val="tx1"/>
                    </a:solidFill>
                    <a:effectLst/>
                    <a:latin typeface="Arial" panose="020B0604020202020204" pitchFamily="34" charset="0"/>
                  </a:endParaRPr>
                </a:p>
              </p:txBody>
            </p:sp>
            <p:sp>
              <p:nvSpPr>
                <p:cNvPr id="40" name="Rectangle 32">
                  <a:extLst>
                    <a:ext uri="{FF2B5EF4-FFF2-40B4-BE49-F238E27FC236}">
                      <a16:creationId xmlns:a16="http://schemas.microsoft.com/office/drawing/2014/main" id="{9641F70A-7C24-4B06-A889-1D2D00C4D29D}"/>
                    </a:ext>
                  </a:extLst>
                </p:cNvPr>
                <p:cNvSpPr>
                  <a:spLocks noChangeArrowheads="1"/>
                </p:cNvSpPr>
                <p:nvPr/>
              </p:nvSpPr>
              <p:spPr bwMode="auto">
                <a:xfrm>
                  <a:off x="8113712" y="4491039"/>
                  <a:ext cx="561975" cy="242887"/>
                </a:xfrm>
                <a:prstGeom prst="rect">
                  <a:avLst/>
                </a:prstGeom>
                <a:solidFill>
                  <a:srgbClr val="0080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Rectangle 32">
                  <a:extLst>
                    <a:ext uri="{FF2B5EF4-FFF2-40B4-BE49-F238E27FC236}">
                      <a16:creationId xmlns:a16="http://schemas.microsoft.com/office/drawing/2014/main" id="{C2DA1694-2495-4C42-AECB-11EC5C87BDC2}"/>
                    </a:ext>
                  </a:extLst>
                </p:cNvPr>
                <p:cNvSpPr>
                  <a:spLocks noChangeArrowheads="1"/>
                </p:cNvSpPr>
                <p:nvPr/>
              </p:nvSpPr>
              <p:spPr bwMode="auto">
                <a:xfrm>
                  <a:off x="9961561" y="4491039"/>
                  <a:ext cx="561975" cy="242887"/>
                </a:xfrm>
                <a:prstGeom prst="rect">
                  <a:avLst/>
                </a:prstGeom>
                <a:solidFill>
                  <a:srgbClr val="0080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Rectangle 34">
                  <a:extLst>
                    <a:ext uri="{FF2B5EF4-FFF2-40B4-BE49-F238E27FC236}">
                      <a16:creationId xmlns:a16="http://schemas.microsoft.com/office/drawing/2014/main" id="{59985551-55D1-42FC-8333-EC0D6E69BB59}"/>
                    </a:ext>
                  </a:extLst>
                </p:cNvPr>
                <p:cNvSpPr>
                  <a:spLocks noChangeArrowheads="1"/>
                </p:cNvSpPr>
                <p:nvPr/>
              </p:nvSpPr>
              <p:spPr bwMode="auto">
                <a:xfrm>
                  <a:off x="10133011" y="4521201"/>
                  <a:ext cx="31115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rgbClr val="FFFFFF"/>
                      </a:solidFill>
                      <a:effectLst/>
                      <a:latin typeface="Segoe UI" panose="020B0502040204020203" pitchFamily="34" charset="0"/>
                    </a:rPr>
                    <a:t>SOS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Rectangle 32">
                  <a:extLst>
                    <a:ext uri="{FF2B5EF4-FFF2-40B4-BE49-F238E27FC236}">
                      <a16:creationId xmlns:a16="http://schemas.microsoft.com/office/drawing/2014/main" id="{FE7BBAC4-5156-4176-9731-9D2F6E455628}"/>
                    </a:ext>
                  </a:extLst>
                </p:cNvPr>
                <p:cNvSpPr>
                  <a:spLocks noChangeArrowheads="1"/>
                </p:cNvSpPr>
                <p:nvPr/>
              </p:nvSpPr>
              <p:spPr bwMode="auto">
                <a:xfrm>
                  <a:off x="8685212" y="4491039"/>
                  <a:ext cx="561975" cy="242887"/>
                </a:xfrm>
                <a:prstGeom prst="rect">
                  <a:avLst/>
                </a:prstGeom>
                <a:solidFill>
                  <a:srgbClr val="0080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Rectangle 32">
                  <a:extLst>
                    <a:ext uri="{FF2B5EF4-FFF2-40B4-BE49-F238E27FC236}">
                      <a16:creationId xmlns:a16="http://schemas.microsoft.com/office/drawing/2014/main" id="{CB7198BE-82FA-4239-A280-7D608AEFA2CE}"/>
                    </a:ext>
                  </a:extLst>
                </p:cNvPr>
                <p:cNvSpPr>
                  <a:spLocks noChangeArrowheads="1"/>
                </p:cNvSpPr>
                <p:nvPr/>
              </p:nvSpPr>
              <p:spPr bwMode="auto">
                <a:xfrm>
                  <a:off x="10795001" y="3141664"/>
                  <a:ext cx="431800" cy="287336"/>
                </a:xfrm>
                <a:prstGeom prst="rect">
                  <a:avLst/>
                </a:prstGeom>
                <a:solidFill>
                  <a:srgbClr val="0080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Rectangle 34">
                  <a:extLst>
                    <a:ext uri="{FF2B5EF4-FFF2-40B4-BE49-F238E27FC236}">
                      <a16:creationId xmlns:a16="http://schemas.microsoft.com/office/drawing/2014/main" id="{7FCC2AD9-3437-4622-A309-5D6AB5677A50}"/>
                    </a:ext>
                  </a:extLst>
                </p:cNvPr>
                <p:cNvSpPr>
                  <a:spLocks noChangeArrowheads="1"/>
                </p:cNvSpPr>
                <p:nvPr/>
              </p:nvSpPr>
              <p:spPr bwMode="auto">
                <a:xfrm>
                  <a:off x="10895011" y="3171826"/>
                  <a:ext cx="31115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rgbClr val="FFFFFF"/>
                      </a:solidFill>
                      <a:effectLst/>
                      <a:latin typeface="Segoe UI" panose="020B0502040204020203" pitchFamily="34" charset="0"/>
                    </a:rPr>
                    <a:t>SOS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 name="Rectangle 32">
                  <a:extLst>
                    <a:ext uri="{FF2B5EF4-FFF2-40B4-BE49-F238E27FC236}">
                      <a16:creationId xmlns:a16="http://schemas.microsoft.com/office/drawing/2014/main" id="{C4734A0B-92A5-4640-8641-E980FBF3EFDE}"/>
                    </a:ext>
                  </a:extLst>
                </p:cNvPr>
                <p:cNvSpPr>
                  <a:spLocks noChangeArrowheads="1"/>
                </p:cNvSpPr>
                <p:nvPr/>
              </p:nvSpPr>
              <p:spPr bwMode="auto">
                <a:xfrm>
                  <a:off x="10804524" y="3929064"/>
                  <a:ext cx="409576" cy="287336"/>
                </a:xfrm>
                <a:prstGeom prst="rect">
                  <a:avLst/>
                </a:prstGeom>
                <a:solidFill>
                  <a:srgbClr val="0080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Rectangle 34">
                  <a:extLst>
                    <a:ext uri="{FF2B5EF4-FFF2-40B4-BE49-F238E27FC236}">
                      <a16:creationId xmlns:a16="http://schemas.microsoft.com/office/drawing/2014/main" id="{FA65F977-8E02-41ED-8E25-41DCA67DEF40}"/>
                    </a:ext>
                  </a:extLst>
                </p:cNvPr>
                <p:cNvSpPr>
                  <a:spLocks noChangeArrowheads="1"/>
                </p:cNvSpPr>
                <p:nvPr/>
              </p:nvSpPr>
              <p:spPr bwMode="auto">
                <a:xfrm>
                  <a:off x="10895011" y="3959226"/>
                  <a:ext cx="21748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rgbClr val="FFFFFF"/>
                      </a:solidFill>
                      <a:effectLst/>
                      <a:latin typeface="Segoe UI" panose="020B0502040204020203" pitchFamily="34" charset="0"/>
                    </a:rPr>
                    <a:t>SOS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8" name="Rectangle 32">
                  <a:extLst>
                    <a:ext uri="{FF2B5EF4-FFF2-40B4-BE49-F238E27FC236}">
                      <a16:creationId xmlns:a16="http://schemas.microsoft.com/office/drawing/2014/main" id="{43783199-CE2D-45A9-8A13-6D0571752355}"/>
                    </a:ext>
                  </a:extLst>
                </p:cNvPr>
                <p:cNvSpPr>
                  <a:spLocks noChangeArrowheads="1"/>
                </p:cNvSpPr>
                <p:nvPr/>
              </p:nvSpPr>
              <p:spPr bwMode="auto">
                <a:xfrm>
                  <a:off x="8075612" y="2366964"/>
                  <a:ext cx="290512" cy="242887"/>
                </a:xfrm>
                <a:prstGeom prst="rect">
                  <a:avLst/>
                </a:prstGeom>
                <a:solidFill>
                  <a:srgbClr val="0080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32">
                  <a:extLst>
                    <a:ext uri="{FF2B5EF4-FFF2-40B4-BE49-F238E27FC236}">
                      <a16:creationId xmlns:a16="http://schemas.microsoft.com/office/drawing/2014/main" id="{E7E734AA-CC09-43EC-8C1C-34BF7AB1215D}"/>
                    </a:ext>
                  </a:extLst>
                </p:cNvPr>
                <p:cNvSpPr>
                  <a:spLocks noChangeArrowheads="1"/>
                </p:cNvSpPr>
                <p:nvPr/>
              </p:nvSpPr>
              <p:spPr bwMode="auto">
                <a:xfrm>
                  <a:off x="8075612" y="3967164"/>
                  <a:ext cx="319087" cy="242887"/>
                </a:xfrm>
                <a:prstGeom prst="rect">
                  <a:avLst/>
                </a:prstGeom>
                <a:solidFill>
                  <a:srgbClr val="0080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Rectangle 34">
                  <a:extLst>
                    <a:ext uri="{FF2B5EF4-FFF2-40B4-BE49-F238E27FC236}">
                      <a16:creationId xmlns:a16="http://schemas.microsoft.com/office/drawing/2014/main" id="{22071744-2E37-4A67-9B74-DDB8CAB9326B}"/>
                    </a:ext>
                  </a:extLst>
                </p:cNvPr>
                <p:cNvSpPr>
                  <a:spLocks noChangeArrowheads="1"/>
                </p:cNvSpPr>
                <p:nvPr/>
              </p:nvSpPr>
              <p:spPr bwMode="auto">
                <a:xfrm>
                  <a:off x="8085137" y="3997326"/>
                  <a:ext cx="311150"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rgbClr val="FFFFFF"/>
                      </a:solidFill>
                      <a:effectLst/>
                      <a:latin typeface="Segoe UI" panose="020B0502040204020203" pitchFamily="34" charset="0"/>
                    </a:rPr>
                    <a:t>SOS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1" name="Rectangle 13">
                  <a:extLst>
                    <a:ext uri="{FF2B5EF4-FFF2-40B4-BE49-F238E27FC236}">
                      <a16:creationId xmlns:a16="http://schemas.microsoft.com/office/drawing/2014/main" id="{8E2E7AB3-2C57-4B33-8BEA-4918BA414541}"/>
                    </a:ext>
                  </a:extLst>
                </p:cNvPr>
                <p:cNvSpPr>
                  <a:spLocks noChangeArrowheads="1"/>
                </p:cNvSpPr>
                <p:nvPr/>
              </p:nvSpPr>
              <p:spPr bwMode="auto">
                <a:xfrm>
                  <a:off x="9315449" y="4254501"/>
                  <a:ext cx="54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a:ln>
                        <a:noFill/>
                      </a:ln>
                      <a:solidFill>
                        <a:schemeClr val="bg1"/>
                      </a:solidFill>
                      <a:effectLst/>
                      <a:latin typeface="Segoe UI" panose="020B0502040204020203" pitchFamily="34" charset="0"/>
                    </a:rPr>
                    <a:t>FPGA</a:t>
                  </a:r>
                  <a:endParaRPr kumimoji="0" lang="zh-CN" altLang="zh-CN" sz="2800" i="0" u="none" strike="noStrike" cap="none" normalizeH="0" baseline="0">
                    <a:ln>
                      <a:noFill/>
                    </a:ln>
                    <a:solidFill>
                      <a:schemeClr val="bg1"/>
                    </a:solidFill>
                    <a:effectLst/>
                  </a:endParaRPr>
                </a:p>
              </p:txBody>
            </p:sp>
            <p:sp>
              <p:nvSpPr>
                <p:cNvPr id="52" name="Rectangle 32">
                  <a:extLst>
                    <a:ext uri="{FF2B5EF4-FFF2-40B4-BE49-F238E27FC236}">
                      <a16:creationId xmlns:a16="http://schemas.microsoft.com/office/drawing/2014/main" id="{66CC59D8-1820-41BF-8B8A-02AE0E630A93}"/>
                    </a:ext>
                  </a:extLst>
                </p:cNvPr>
                <p:cNvSpPr>
                  <a:spLocks noChangeArrowheads="1"/>
                </p:cNvSpPr>
                <p:nvPr/>
              </p:nvSpPr>
              <p:spPr bwMode="auto">
                <a:xfrm>
                  <a:off x="8442324" y="2014539"/>
                  <a:ext cx="1138237" cy="471487"/>
                </a:xfrm>
                <a:prstGeom prst="rect">
                  <a:avLst/>
                </a:prstGeom>
                <a:solidFill>
                  <a:srgbClr val="0080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34">
                  <a:extLst>
                    <a:ext uri="{FF2B5EF4-FFF2-40B4-BE49-F238E27FC236}">
                      <a16:creationId xmlns:a16="http://schemas.microsoft.com/office/drawing/2014/main" id="{DD9B40CB-8E78-4DA0-9482-13CD77FC65F2}"/>
                    </a:ext>
                  </a:extLst>
                </p:cNvPr>
                <p:cNvSpPr>
                  <a:spLocks noChangeArrowheads="1"/>
                </p:cNvSpPr>
                <p:nvPr/>
              </p:nvSpPr>
              <p:spPr bwMode="auto">
                <a:xfrm>
                  <a:off x="9237662" y="2063751"/>
                  <a:ext cx="31115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rgbClr val="FFFFFF"/>
                      </a:solidFill>
                      <a:effectLst/>
                      <a:latin typeface="Segoe UI" panose="020B0502040204020203" pitchFamily="34" charset="0"/>
                    </a:rPr>
                    <a:t>SOS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34">
                  <a:extLst>
                    <a:ext uri="{FF2B5EF4-FFF2-40B4-BE49-F238E27FC236}">
                      <a16:creationId xmlns:a16="http://schemas.microsoft.com/office/drawing/2014/main" id="{FEAFB656-D613-4878-86A8-0CC7028100F3}"/>
                    </a:ext>
                  </a:extLst>
                </p:cNvPr>
                <p:cNvSpPr>
                  <a:spLocks noChangeArrowheads="1"/>
                </p:cNvSpPr>
                <p:nvPr/>
              </p:nvSpPr>
              <p:spPr bwMode="auto">
                <a:xfrm>
                  <a:off x="8521699" y="2070101"/>
                  <a:ext cx="657225"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rgbClr val="FFFFFF"/>
                      </a:solidFill>
                      <a:effectLst/>
                      <a:latin typeface="Segoe UI" panose="020B0502040204020203" pitchFamily="34" charset="0"/>
                    </a:rPr>
                    <a:t>SOS</a:t>
                  </a:r>
                  <a:r>
                    <a:rPr kumimoji="0" lang="en-US" altLang="zh-CN" sz="900" b="1" i="0" u="none" strike="noStrike" cap="none" normalizeH="0" baseline="0">
                      <a:ln>
                        <a:noFill/>
                      </a:ln>
                      <a:solidFill>
                        <a:srgbClr val="FFFFFF"/>
                      </a:solidFill>
                      <a:effectLst/>
                      <a:latin typeface="Segoe UI" panose="020B0502040204020203" pitchFamily="34" charset="0"/>
                    </a:rPr>
                    <a:t>    SOS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5" name="Rectangle 34">
                  <a:extLst>
                    <a:ext uri="{FF2B5EF4-FFF2-40B4-BE49-F238E27FC236}">
                      <a16:creationId xmlns:a16="http://schemas.microsoft.com/office/drawing/2014/main" id="{9563DEB7-85E3-4FE9-850B-F0FDCA287B91}"/>
                    </a:ext>
                  </a:extLst>
                </p:cNvPr>
                <p:cNvSpPr>
                  <a:spLocks noChangeArrowheads="1"/>
                </p:cNvSpPr>
                <p:nvPr/>
              </p:nvSpPr>
              <p:spPr bwMode="auto">
                <a:xfrm>
                  <a:off x="8837612" y="4568826"/>
                  <a:ext cx="31115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rgbClr val="FFFFFF"/>
                      </a:solidFill>
                      <a:effectLst/>
                      <a:latin typeface="Segoe UI" panose="020B0502040204020203" pitchFamily="34" charset="0"/>
                    </a:rPr>
                    <a:t>SOS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6" name="Rectangle 34">
                  <a:extLst>
                    <a:ext uri="{FF2B5EF4-FFF2-40B4-BE49-F238E27FC236}">
                      <a16:creationId xmlns:a16="http://schemas.microsoft.com/office/drawing/2014/main" id="{04D871B5-F1AF-4536-8424-AF697FE34D42}"/>
                    </a:ext>
                  </a:extLst>
                </p:cNvPr>
                <p:cNvSpPr>
                  <a:spLocks noChangeArrowheads="1"/>
                </p:cNvSpPr>
                <p:nvPr/>
              </p:nvSpPr>
              <p:spPr bwMode="auto">
                <a:xfrm>
                  <a:off x="8147049" y="4562476"/>
                  <a:ext cx="657225"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rgbClr val="FFFFFF"/>
                      </a:solidFill>
                      <a:effectLst/>
                      <a:latin typeface="Segoe UI" panose="020B0502040204020203" pitchFamily="34" charset="0"/>
                    </a:rPr>
                    <a:t>SOS</a:t>
                  </a:r>
                  <a:r>
                    <a:rPr kumimoji="0" lang="en-US" altLang="zh-CN" sz="900" b="1" i="0" u="none" strike="noStrike" cap="none" normalizeH="0" baseline="0">
                      <a:ln>
                        <a:noFill/>
                      </a:ln>
                      <a:solidFill>
                        <a:srgbClr val="FFFFFF"/>
                      </a:solidFill>
                      <a:effectLst/>
                      <a:latin typeface="Segoe UI" panose="020B0502040204020203" pitchFamily="34" charset="0"/>
                    </a:rPr>
                    <a:t>    SOS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34">
                  <a:extLst>
                    <a:ext uri="{FF2B5EF4-FFF2-40B4-BE49-F238E27FC236}">
                      <a16:creationId xmlns:a16="http://schemas.microsoft.com/office/drawing/2014/main" id="{37D10733-0A35-42ED-A056-D7468E6E9ABF}"/>
                    </a:ext>
                  </a:extLst>
                </p:cNvPr>
                <p:cNvSpPr>
                  <a:spLocks noChangeArrowheads="1"/>
                </p:cNvSpPr>
                <p:nvPr/>
              </p:nvSpPr>
              <p:spPr bwMode="auto">
                <a:xfrm>
                  <a:off x="8094662" y="2397126"/>
                  <a:ext cx="311150"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1" i="0" u="none" strike="noStrike" cap="none" normalizeH="0" baseline="0">
                      <a:ln>
                        <a:noFill/>
                      </a:ln>
                      <a:solidFill>
                        <a:srgbClr val="FFFFFF"/>
                      </a:solidFill>
                      <a:effectLst/>
                      <a:latin typeface="Segoe UI" panose="020B0502040204020203" pitchFamily="34" charset="0"/>
                    </a:rPr>
                    <a:t>SOS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 name="Rectangle 34">
                  <a:extLst>
                    <a:ext uri="{FF2B5EF4-FFF2-40B4-BE49-F238E27FC236}">
                      <a16:creationId xmlns:a16="http://schemas.microsoft.com/office/drawing/2014/main" id="{00E09FA1-BEFA-4F74-B87A-0CEF4F49BCD9}"/>
                    </a:ext>
                  </a:extLst>
                </p:cNvPr>
                <p:cNvSpPr>
                  <a:spLocks noChangeArrowheads="1"/>
                </p:cNvSpPr>
                <p:nvPr/>
              </p:nvSpPr>
              <p:spPr bwMode="auto">
                <a:xfrm>
                  <a:off x="10202718" y="1709884"/>
                  <a:ext cx="1287319" cy="184666"/>
                </a:xfrm>
                <a:prstGeom prst="rect">
                  <a:avLst/>
                </a:prstGeom>
                <a:solidFill>
                  <a:srgbClr val="FFFFFF"/>
                </a:solidFill>
                <a:ln w="9525">
                  <a:noFill/>
                  <a:miter lim="800000"/>
                  <a:headEnd/>
                  <a:tailEnd/>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a:ln>
                        <a:noFill/>
                      </a:ln>
                      <a:solidFill>
                        <a:srgbClr val="0070C0"/>
                      </a:solidFill>
                      <a:effectLst/>
                      <a:latin typeface="Segoe UI" panose="020B0502040204020203" pitchFamily="34" charset="0"/>
                    </a:rPr>
                    <a:t>  </a:t>
                  </a:r>
                  <a:r>
                    <a:rPr kumimoji="0" lang="zh-CN" altLang="zh-CN" sz="1200" b="1" i="0" u="none" strike="noStrike" cap="none" normalizeH="0" baseline="0">
                      <a:ln>
                        <a:noFill/>
                      </a:ln>
                      <a:solidFill>
                        <a:srgbClr val="0070C0"/>
                      </a:solidFill>
                      <a:effectLst/>
                      <a:latin typeface="Segoe UI" panose="020B0502040204020203" pitchFamily="34" charset="0"/>
                    </a:rPr>
                    <a:t>SOS</a:t>
                  </a:r>
                  <a:r>
                    <a:rPr lang="en-US" altLang="zh-CN" sz="1200" b="1">
                      <a:solidFill>
                        <a:srgbClr val="0070C0"/>
                      </a:solidFill>
                      <a:latin typeface="Segoe UI" panose="020B0502040204020203" pitchFamily="34" charset="0"/>
                    </a:rPr>
                    <a:t>: </a:t>
                  </a:r>
                  <a:r>
                    <a:rPr lang="en-US" altLang="zh-CN" sz="1200" b="1" err="1">
                      <a:solidFill>
                        <a:srgbClr val="0070C0"/>
                      </a:solidFill>
                      <a:latin typeface="Segoe UI" panose="020B0502040204020203" pitchFamily="34" charset="0"/>
                    </a:rPr>
                    <a:t>SiliconOS</a:t>
                  </a:r>
                  <a:endParaRPr kumimoji="0" lang="zh-CN" altLang="zh-CN" sz="3200" b="0" i="0" u="none" strike="noStrike" cap="none" normalizeH="0" baseline="0">
                    <a:ln>
                      <a:noFill/>
                    </a:ln>
                    <a:solidFill>
                      <a:srgbClr val="0070C0"/>
                    </a:solidFill>
                    <a:effectLst/>
                  </a:endParaRPr>
                </a:p>
              </p:txBody>
            </p:sp>
          </p:grpSp>
          <p:sp>
            <p:nvSpPr>
              <p:cNvPr id="11" name="Rectangle 10">
                <a:extLst>
                  <a:ext uri="{FF2B5EF4-FFF2-40B4-BE49-F238E27FC236}">
                    <a16:creationId xmlns:a16="http://schemas.microsoft.com/office/drawing/2014/main" id="{32A922A5-A3C3-4C2A-AF46-7789A2B19217}"/>
                  </a:ext>
                </a:extLst>
              </p:cNvPr>
              <p:cNvSpPr/>
              <p:nvPr/>
            </p:nvSpPr>
            <p:spPr>
              <a:xfrm>
                <a:off x="10274440" y="2397126"/>
                <a:ext cx="701533" cy="57943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SoC</a:t>
                </a:r>
              </a:p>
            </p:txBody>
          </p:sp>
        </p:grpSp>
        <p:pic>
          <p:nvPicPr>
            <p:cNvPr id="67" name="Picture 2" descr="âSWITCH visioâçå¾çæç´¢ç»æ">
              <a:extLst>
                <a:ext uri="{FF2B5EF4-FFF2-40B4-BE49-F238E27FC236}">
                  <a16:creationId xmlns:a16="http://schemas.microsoft.com/office/drawing/2014/main" id="{EED15E2E-BF93-4053-B338-17AF99E98953}"/>
                </a:ext>
              </a:extLst>
            </p:cNvPr>
            <p:cNvPicPr>
              <a:picLocks noChangeAspect="1" noChangeArrowheads="1"/>
            </p:cNvPicPr>
            <p:nvPr/>
          </p:nvPicPr>
          <p:blipFill>
            <a:blip r:embed="rId3" cstate="print">
              <a:biLevel thresh="75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428422" y="3237111"/>
              <a:ext cx="1591482" cy="1591482"/>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Date Placeholder 4">
            <a:extLst>
              <a:ext uri="{FF2B5EF4-FFF2-40B4-BE49-F238E27FC236}">
                <a16:creationId xmlns:a16="http://schemas.microsoft.com/office/drawing/2014/main" id="{9DD83E07-4913-46C2-851F-D5D7D9E2133D}"/>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3659855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Traditional 5-layer, </a:t>
            </a:r>
            <a:r>
              <a:rPr lang="en-US" altLang="zh-CN" dirty="0"/>
              <a:t>again…</a:t>
            </a:r>
            <a:endParaRPr lang="en-US" dirty="0"/>
          </a:p>
        </p:txBody>
      </p:sp>
      <p:sp>
        <p:nvSpPr>
          <p:cNvPr id="5" name="灯片编号占位符 4">
            <a:extLst>
              <a:ext uri="{FF2B5EF4-FFF2-40B4-BE49-F238E27FC236}">
                <a16:creationId xmlns:a16="http://schemas.microsoft.com/office/drawing/2014/main" id="{3CBD2F4D-71FD-46D5-B2C1-896F83096573}"/>
              </a:ext>
            </a:extLst>
          </p:cNvPr>
          <p:cNvSpPr>
            <a:spLocks noGrp="1"/>
          </p:cNvSpPr>
          <p:nvPr>
            <p:ph type="sldNum" sz="quarter" idx="12"/>
          </p:nvPr>
        </p:nvSpPr>
        <p:spPr/>
        <p:txBody>
          <a:bodyPr/>
          <a:lstStyle/>
          <a:p>
            <a:fld id="{50E91EC9-588C-4EDF-959C-8F9C4E9340DB}" type="slidenum">
              <a:rPr lang="zh-CN" altLang="en-US" smtClean="0"/>
              <a:t>6</a:t>
            </a:fld>
            <a:endParaRPr lang="zh-CN" altLang="en-US"/>
          </a:p>
        </p:txBody>
      </p:sp>
      <p:cxnSp>
        <p:nvCxnSpPr>
          <p:cNvPr id="40" name="Straight Connector 39"/>
          <p:cNvCxnSpPr/>
          <p:nvPr/>
        </p:nvCxnSpPr>
        <p:spPr>
          <a:xfrm flipV="1">
            <a:off x="746918" y="3301003"/>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25" name="组合 24">
            <a:extLst>
              <a:ext uri="{FF2B5EF4-FFF2-40B4-BE49-F238E27FC236}">
                <a16:creationId xmlns:a16="http://schemas.microsoft.com/office/drawing/2014/main" id="{E44CB102-B62C-433F-A834-E0885D78D4A3}"/>
              </a:ext>
            </a:extLst>
          </p:cNvPr>
          <p:cNvGrpSpPr/>
          <p:nvPr/>
        </p:nvGrpSpPr>
        <p:grpSpPr>
          <a:xfrm>
            <a:off x="2881260" y="5180012"/>
            <a:ext cx="6339038" cy="908361"/>
            <a:chOff x="2792360" y="5180012"/>
            <a:chExt cx="6339038" cy="908361"/>
          </a:xfrm>
        </p:grpSpPr>
        <p:cxnSp>
          <p:nvCxnSpPr>
            <p:cNvPr id="17" name="Straight Connector 16"/>
            <p:cNvCxnSpPr>
              <a:stCxn id="39" idx="0"/>
              <a:endCxn id="13" idx="2"/>
            </p:cNvCxnSpPr>
            <p:nvPr/>
          </p:nvCxnSpPr>
          <p:spPr>
            <a:xfrm flipV="1">
              <a:off x="2792360" y="5391654"/>
              <a:ext cx="0" cy="69041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4" name="Straight Connector 53"/>
            <p:cNvCxnSpPr>
              <a:stCxn id="41" idx="0"/>
              <a:endCxn id="45" idx="2"/>
            </p:cNvCxnSpPr>
            <p:nvPr/>
          </p:nvCxnSpPr>
          <p:spPr>
            <a:xfrm flipV="1">
              <a:off x="3707430" y="5391654"/>
              <a:ext cx="0" cy="69041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2" name="Straight Connector 61"/>
            <p:cNvCxnSpPr>
              <a:stCxn id="46" idx="0"/>
              <a:endCxn id="48" idx="2"/>
            </p:cNvCxnSpPr>
            <p:nvPr/>
          </p:nvCxnSpPr>
          <p:spPr>
            <a:xfrm flipV="1">
              <a:off x="4622501" y="5391654"/>
              <a:ext cx="0" cy="69041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3" name="Straight Connector 62"/>
            <p:cNvCxnSpPr>
              <a:stCxn id="49" idx="0"/>
              <a:endCxn id="12" idx="2"/>
            </p:cNvCxnSpPr>
            <p:nvPr/>
          </p:nvCxnSpPr>
          <p:spPr>
            <a:xfrm flipH="1" flipV="1">
              <a:off x="5661636" y="5391654"/>
              <a:ext cx="1203" cy="69041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4" name="Straight Connector 63"/>
            <p:cNvCxnSpPr>
              <a:stCxn id="50" idx="0"/>
              <a:endCxn id="29" idx="2"/>
            </p:cNvCxnSpPr>
            <p:nvPr/>
          </p:nvCxnSpPr>
          <p:spPr>
            <a:xfrm flipH="1" flipV="1">
              <a:off x="6574301" y="5390800"/>
              <a:ext cx="3608" cy="69126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5" name="Straight Connector 64"/>
            <p:cNvCxnSpPr>
              <a:stCxn id="51" idx="0"/>
              <a:endCxn id="52" idx="2"/>
            </p:cNvCxnSpPr>
            <p:nvPr/>
          </p:nvCxnSpPr>
          <p:spPr>
            <a:xfrm flipH="1" flipV="1">
              <a:off x="7486966" y="5390800"/>
              <a:ext cx="6014" cy="69126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6" name="Straight Connector 65"/>
            <p:cNvCxnSpPr>
              <a:cxnSpLocks/>
              <a:stCxn id="53" idx="0"/>
            </p:cNvCxnSpPr>
            <p:nvPr/>
          </p:nvCxnSpPr>
          <p:spPr>
            <a:xfrm flipH="1" flipV="1">
              <a:off x="9131397" y="5180012"/>
              <a:ext cx="1" cy="908361"/>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grpSp>
      <p:cxnSp>
        <p:nvCxnSpPr>
          <p:cNvPr id="6" name="Straight Connector 5"/>
          <p:cNvCxnSpPr/>
          <p:nvPr/>
        </p:nvCxnSpPr>
        <p:spPr>
          <a:xfrm flipV="1">
            <a:off x="746918" y="4050052"/>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9" name="Date Placeholder 8">
            <a:extLst>
              <a:ext uri="{FF2B5EF4-FFF2-40B4-BE49-F238E27FC236}">
                <a16:creationId xmlns:a16="http://schemas.microsoft.com/office/drawing/2014/main" id="{B8645EAF-67E2-463D-8F90-18D0671BFE6F}"/>
              </a:ext>
            </a:extLst>
          </p:cNvPr>
          <p:cNvSpPr>
            <a:spLocks noGrp="1"/>
          </p:cNvSpPr>
          <p:nvPr>
            <p:ph type="dt" sz="half" idx="10"/>
          </p:nvPr>
        </p:nvSpPr>
        <p:spPr/>
        <p:txBody>
          <a:bodyPr/>
          <a:lstStyle/>
          <a:p>
            <a:r>
              <a:rPr lang="en-US"/>
              <a:t>8/17/2019</a:t>
            </a:r>
          </a:p>
        </p:txBody>
      </p:sp>
      <p:grpSp>
        <p:nvGrpSpPr>
          <p:cNvPr id="34" name="Group 33">
            <a:extLst>
              <a:ext uri="{FF2B5EF4-FFF2-40B4-BE49-F238E27FC236}">
                <a16:creationId xmlns:a16="http://schemas.microsoft.com/office/drawing/2014/main" id="{1D5AF949-5817-46BE-9FB1-474A5CE33A99}"/>
              </a:ext>
            </a:extLst>
          </p:cNvPr>
          <p:cNvGrpSpPr/>
          <p:nvPr/>
        </p:nvGrpSpPr>
        <p:grpSpPr>
          <a:xfrm>
            <a:off x="38152" y="3456246"/>
            <a:ext cx="11992321" cy="457200"/>
            <a:chOff x="38152" y="3456246"/>
            <a:chExt cx="11992321" cy="457200"/>
          </a:xfrm>
        </p:grpSpPr>
        <p:sp>
          <p:nvSpPr>
            <p:cNvPr id="42" name="Rectangle 41"/>
            <p:cNvSpPr/>
            <p:nvPr/>
          </p:nvSpPr>
          <p:spPr>
            <a:xfrm>
              <a:off x="2226523" y="3456246"/>
              <a:ext cx="3236221"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Credit-based Host Internal Protocol </a:t>
              </a:r>
            </a:p>
          </p:txBody>
        </p:sp>
        <p:sp>
          <p:nvSpPr>
            <p:cNvPr id="56" name="Rectangle 55"/>
            <p:cNvSpPr/>
            <p:nvPr/>
          </p:nvSpPr>
          <p:spPr>
            <a:xfrm>
              <a:off x="6824238" y="3456246"/>
              <a:ext cx="3114813" cy="4572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t>Stateless Transport / </a:t>
              </a:r>
            </a:p>
            <a:p>
              <a:pPr algn="ctr"/>
              <a:r>
                <a:rPr lang="en-US" sz="1400" b="1"/>
                <a:t>QCQCN + PFC</a:t>
              </a:r>
            </a:p>
          </p:txBody>
        </p:sp>
        <p:sp>
          <p:nvSpPr>
            <p:cNvPr id="70" name="Rectangle 41">
              <a:extLst>
                <a:ext uri="{FF2B5EF4-FFF2-40B4-BE49-F238E27FC236}">
                  <a16:creationId xmlns:a16="http://schemas.microsoft.com/office/drawing/2014/main" id="{F9B968A4-93CA-4C82-B1EA-C536C9D250CC}"/>
                </a:ext>
              </a:extLst>
            </p:cNvPr>
            <p:cNvSpPr/>
            <p:nvPr/>
          </p:nvSpPr>
          <p:spPr>
            <a:xfrm>
              <a:off x="5590729" y="3456246"/>
              <a:ext cx="1105523"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MP-RDMA</a:t>
              </a:r>
            </a:p>
          </p:txBody>
        </p:sp>
        <p:sp>
          <p:nvSpPr>
            <p:cNvPr id="73" name="矩形 72">
              <a:extLst>
                <a:ext uri="{FF2B5EF4-FFF2-40B4-BE49-F238E27FC236}">
                  <a16:creationId xmlns:a16="http://schemas.microsoft.com/office/drawing/2014/main" id="{9851A627-B079-4607-A56A-34A90B8C5239}"/>
                </a:ext>
              </a:extLst>
            </p:cNvPr>
            <p:cNvSpPr/>
            <p:nvPr/>
          </p:nvSpPr>
          <p:spPr>
            <a:xfrm>
              <a:off x="38152" y="3484791"/>
              <a:ext cx="2112785" cy="400110"/>
            </a:xfrm>
            <a:prstGeom prst="rect">
              <a:avLst/>
            </a:prstGeom>
          </p:spPr>
          <p:txBody>
            <a:bodyPr wrap="square">
              <a:spAutoFit/>
            </a:bodyPr>
            <a:lstStyle/>
            <a:p>
              <a:r>
                <a:rPr lang="en-US" altLang="zh-CN" sz="2000" b="1" i="1" err="1">
                  <a:solidFill>
                    <a:schemeClr val="accent2">
                      <a:lumMod val="75000"/>
                    </a:schemeClr>
                  </a:solidFill>
                </a:rPr>
                <a:t>Silicon</a:t>
              </a:r>
              <a:r>
                <a:rPr lang="en-US" altLang="zh-CN" sz="2000" b="1" i="1" err="1">
                  <a:solidFill>
                    <a:schemeClr val="accent1"/>
                  </a:solidFill>
                </a:rPr>
                <a:t>Transport</a:t>
              </a:r>
              <a:endParaRPr lang="en-US" altLang="zh-CN" sz="2000" b="1" i="1">
                <a:solidFill>
                  <a:schemeClr val="accent1"/>
                </a:solidFill>
              </a:endParaRPr>
            </a:p>
          </p:txBody>
        </p:sp>
        <p:sp>
          <p:nvSpPr>
            <p:cNvPr id="88" name="TextBox 87">
              <a:extLst>
                <a:ext uri="{FF2B5EF4-FFF2-40B4-BE49-F238E27FC236}">
                  <a16:creationId xmlns:a16="http://schemas.microsoft.com/office/drawing/2014/main" id="{40471718-810B-4762-AF33-F09637666458}"/>
                </a:ext>
              </a:extLst>
            </p:cNvPr>
            <p:cNvSpPr txBox="1"/>
            <p:nvPr/>
          </p:nvSpPr>
          <p:spPr>
            <a:xfrm>
              <a:off x="10110233" y="3456246"/>
              <a:ext cx="1920240" cy="457200"/>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none" rtlCol="0" anchor="ctr" anchorCtr="0">
              <a:spAutoFit/>
            </a:bodyPr>
            <a:lstStyle/>
            <a:p>
              <a:pPr algn="ctr"/>
              <a:r>
                <a:rPr lang="en-US" sz="1600" b="1">
                  <a:solidFill>
                    <a:schemeClr val="accent1"/>
                  </a:solidFill>
                </a:rPr>
                <a:t>Reliable Transport</a:t>
              </a:r>
            </a:p>
            <a:p>
              <a:pPr algn="ctr"/>
              <a:r>
                <a:rPr lang="en-US" sz="1400" b="1" i="1">
                  <a:solidFill>
                    <a:schemeClr val="accent1"/>
                  </a:solidFill>
                </a:rPr>
                <a:t>NSDI 1</a:t>
              </a:r>
              <a:r>
                <a:rPr lang="en-US" altLang="zh-CN" sz="1400" b="1" i="1">
                  <a:solidFill>
                    <a:schemeClr val="accent1"/>
                  </a:solidFill>
                </a:rPr>
                <a:t>8</a:t>
              </a:r>
              <a:endParaRPr lang="en-US" sz="1400" b="1" i="1">
                <a:solidFill>
                  <a:schemeClr val="accent1"/>
                </a:solidFill>
              </a:endParaRPr>
            </a:p>
          </p:txBody>
        </p:sp>
      </p:grpSp>
      <p:cxnSp>
        <p:nvCxnSpPr>
          <p:cNvPr id="38" name="Straight Connector 37"/>
          <p:cNvCxnSpPr/>
          <p:nvPr/>
        </p:nvCxnSpPr>
        <p:spPr>
          <a:xfrm flipV="1">
            <a:off x="746918" y="4814438"/>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0BFB5D56-9FBD-4CB2-9782-51D888A51244}"/>
              </a:ext>
            </a:extLst>
          </p:cNvPr>
          <p:cNvGrpSpPr/>
          <p:nvPr/>
        </p:nvGrpSpPr>
        <p:grpSpPr>
          <a:xfrm>
            <a:off x="503469" y="4932746"/>
            <a:ext cx="11527004" cy="559901"/>
            <a:chOff x="503469" y="4932746"/>
            <a:chExt cx="11527004" cy="559901"/>
          </a:xfrm>
        </p:grpSpPr>
        <p:cxnSp>
          <p:nvCxnSpPr>
            <p:cNvPr id="35" name="Straight Connector 34"/>
            <p:cNvCxnSpPr/>
            <p:nvPr/>
          </p:nvCxnSpPr>
          <p:spPr>
            <a:xfrm flipV="1">
              <a:off x="746918" y="5492647"/>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2454861" y="4932746"/>
              <a:ext cx="852797"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G-LANE</a:t>
              </a:r>
            </a:p>
            <a:p>
              <a:pPr algn="ctr"/>
              <a:r>
                <a:rPr lang="en-US" sz="1200" b="1"/>
                <a:t>Stack</a:t>
              </a:r>
            </a:p>
          </p:txBody>
        </p:sp>
        <p:sp>
          <p:nvSpPr>
            <p:cNvPr id="45" name="Rectangle 44"/>
            <p:cNvSpPr/>
            <p:nvPr/>
          </p:nvSpPr>
          <p:spPr>
            <a:xfrm>
              <a:off x="3369931" y="4932746"/>
              <a:ext cx="852797" cy="45890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GPU</a:t>
              </a:r>
            </a:p>
            <a:p>
              <a:pPr algn="ctr"/>
              <a:r>
                <a:rPr lang="en-US" sz="1200" b="1"/>
                <a:t>Stack</a:t>
              </a:r>
            </a:p>
          </p:txBody>
        </p:sp>
        <p:sp>
          <p:nvSpPr>
            <p:cNvPr id="48" name="Rectangle 47"/>
            <p:cNvSpPr/>
            <p:nvPr/>
          </p:nvSpPr>
          <p:spPr>
            <a:xfrm>
              <a:off x="4285002" y="4932746"/>
              <a:ext cx="852797"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FPGA</a:t>
              </a:r>
            </a:p>
            <a:p>
              <a:pPr algn="ctr"/>
              <a:r>
                <a:rPr lang="en-US" sz="1200" b="1"/>
                <a:t>Connect</a:t>
              </a:r>
            </a:p>
          </p:txBody>
        </p:sp>
        <p:sp>
          <p:nvSpPr>
            <p:cNvPr id="12" name="Rectangle 11"/>
            <p:cNvSpPr/>
            <p:nvPr/>
          </p:nvSpPr>
          <p:spPr>
            <a:xfrm>
              <a:off x="5325340" y="4932746"/>
              <a:ext cx="850392"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NVMe Stack</a:t>
              </a:r>
            </a:p>
          </p:txBody>
        </p:sp>
        <p:sp>
          <p:nvSpPr>
            <p:cNvPr id="29" name="Rectangle 28"/>
            <p:cNvSpPr/>
            <p:nvPr/>
          </p:nvSpPr>
          <p:spPr>
            <a:xfrm>
              <a:off x="6238005" y="4933600"/>
              <a:ext cx="850392"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DMA</a:t>
              </a:r>
            </a:p>
            <a:p>
              <a:pPr algn="ctr"/>
              <a:r>
                <a:rPr lang="en-US" sz="1200" b="1"/>
                <a:t>Engine</a:t>
              </a:r>
            </a:p>
          </p:txBody>
        </p:sp>
        <p:sp>
          <p:nvSpPr>
            <p:cNvPr id="52" name="Rectangle 51"/>
            <p:cNvSpPr/>
            <p:nvPr/>
          </p:nvSpPr>
          <p:spPr>
            <a:xfrm>
              <a:off x="7150670" y="4933600"/>
              <a:ext cx="850392"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NIC</a:t>
              </a:r>
            </a:p>
            <a:p>
              <a:pPr algn="ctr"/>
              <a:r>
                <a:rPr lang="en-US" sz="1200" b="1"/>
                <a:t>Stack</a:t>
              </a:r>
            </a:p>
          </p:txBody>
        </p:sp>
        <p:sp>
          <p:nvSpPr>
            <p:cNvPr id="71" name="矩形 70">
              <a:extLst>
                <a:ext uri="{FF2B5EF4-FFF2-40B4-BE49-F238E27FC236}">
                  <a16:creationId xmlns:a16="http://schemas.microsoft.com/office/drawing/2014/main" id="{6D8C305D-336C-4D8A-9625-6BA4D5772EE0}"/>
                </a:ext>
              </a:extLst>
            </p:cNvPr>
            <p:cNvSpPr/>
            <p:nvPr/>
          </p:nvSpPr>
          <p:spPr>
            <a:xfrm>
              <a:off x="503469" y="4962145"/>
              <a:ext cx="1680519" cy="400110"/>
            </a:xfrm>
            <a:prstGeom prst="rect">
              <a:avLst/>
            </a:prstGeom>
          </p:spPr>
          <p:txBody>
            <a:bodyPr wrap="square">
              <a:spAutoFit/>
            </a:bodyPr>
            <a:lstStyle/>
            <a:p>
              <a:r>
                <a:rPr lang="en-US" altLang="zh-CN" sz="2000" b="1" i="1" err="1">
                  <a:solidFill>
                    <a:schemeClr val="accent2">
                      <a:lumMod val="75000"/>
                    </a:schemeClr>
                  </a:solidFill>
                </a:rPr>
                <a:t>Silicon</a:t>
              </a:r>
              <a:r>
                <a:rPr lang="en-US" altLang="zh-CN" sz="2000" b="1" i="1" err="1">
                  <a:solidFill>
                    <a:schemeClr val="accent1"/>
                  </a:solidFill>
                </a:rPr>
                <a:t>Stack</a:t>
              </a:r>
              <a:endParaRPr lang="en-US" altLang="zh-CN" sz="2000" b="1" i="1">
                <a:solidFill>
                  <a:schemeClr val="accent1"/>
                </a:solidFill>
              </a:endParaRPr>
            </a:p>
          </p:txBody>
        </p:sp>
        <p:sp>
          <p:nvSpPr>
            <p:cNvPr id="80" name="Rectangle 79">
              <a:extLst>
                <a:ext uri="{FF2B5EF4-FFF2-40B4-BE49-F238E27FC236}">
                  <a16:creationId xmlns:a16="http://schemas.microsoft.com/office/drawing/2014/main" id="{81278CAD-197F-4607-827E-C9C1FBFDF740}"/>
                </a:ext>
              </a:extLst>
            </p:cNvPr>
            <p:cNvSpPr/>
            <p:nvPr/>
          </p:nvSpPr>
          <p:spPr>
            <a:xfrm>
              <a:off x="8783960" y="4933600"/>
              <a:ext cx="851594"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Network Stack</a:t>
              </a:r>
            </a:p>
          </p:txBody>
        </p:sp>
        <p:sp>
          <p:nvSpPr>
            <p:cNvPr id="89" name="TextBox 88">
              <a:extLst>
                <a:ext uri="{FF2B5EF4-FFF2-40B4-BE49-F238E27FC236}">
                  <a16:creationId xmlns:a16="http://schemas.microsoft.com/office/drawing/2014/main" id="{670E3DB9-4992-493F-94A0-B28065321901}"/>
                </a:ext>
              </a:extLst>
            </p:cNvPr>
            <p:cNvSpPr txBox="1"/>
            <p:nvPr/>
          </p:nvSpPr>
          <p:spPr>
            <a:xfrm>
              <a:off x="10110233" y="5011046"/>
              <a:ext cx="1920240" cy="338554"/>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square" rtlCol="0" anchor="ctr" anchorCtr="0">
              <a:spAutoFit/>
            </a:bodyPr>
            <a:lstStyle/>
            <a:p>
              <a:pPr algn="ctr"/>
              <a:r>
                <a:rPr lang="en-US" sz="1600" b="1" dirty="0">
                  <a:solidFill>
                    <a:schemeClr val="accent1"/>
                  </a:solidFill>
                </a:rPr>
                <a:t>Underlay Stack</a:t>
              </a:r>
            </a:p>
          </p:txBody>
        </p:sp>
      </p:grpSp>
      <p:grpSp>
        <p:nvGrpSpPr>
          <p:cNvPr id="30" name="Group 29">
            <a:extLst>
              <a:ext uri="{FF2B5EF4-FFF2-40B4-BE49-F238E27FC236}">
                <a16:creationId xmlns:a16="http://schemas.microsoft.com/office/drawing/2014/main" id="{01D57B5A-FF23-4B49-8D3F-E19D98AF9274}"/>
              </a:ext>
            </a:extLst>
          </p:cNvPr>
          <p:cNvGrpSpPr/>
          <p:nvPr/>
        </p:nvGrpSpPr>
        <p:grpSpPr>
          <a:xfrm>
            <a:off x="-179599" y="5566739"/>
            <a:ext cx="12210072" cy="1277377"/>
            <a:chOff x="-179599" y="5566739"/>
            <a:chExt cx="12210072" cy="1277377"/>
          </a:xfrm>
        </p:grpSpPr>
        <p:grpSp>
          <p:nvGrpSpPr>
            <p:cNvPr id="19" name="组合 18">
              <a:extLst>
                <a:ext uri="{FF2B5EF4-FFF2-40B4-BE49-F238E27FC236}">
                  <a16:creationId xmlns:a16="http://schemas.microsoft.com/office/drawing/2014/main" id="{0078549C-9A8D-458C-ABDD-D5811B2381DE}"/>
                </a:ext>
              </a:extLst>
            </p:cNvPr>
            <p:cNvGrpSpPr/>
            <p:nvPr/>
          </p:nvGrpSpPr>
          <p:grpSpPr>
            <a:xfrm>
              <a:off x="-179599" y="5616932"/>
              <a:ext cx="10827381" cy="1227184"/>
              <a:chOff x="-27199" y="5616932"/>
              <a:chExt cx="10827381" cy="1227184"/>
            </a:xfrm>
          </p:grpSpPr>
          <p:sp>
            <p:nvSpPr>
              <p:cNvPr id="11" name="TextBox 10"/>
              <p:cNvSpPr txBox="1"/>
              <p:nvPr/>
            </p:nvSpPr>
            <p:spPr>
              <a:xfrm>
                <a:off x="5319345" y="6490010"/>
                <a:ext cx="1942270" cy="338554"/>
              </a:xfrm>
              <a:prstGeom prst="rect">
                <a:avLst/>
              </a:prstGeom>
              <a:noFill/>
            </p:spPr>
            <p:txBody>
              <a:bodyPr wrap="square" rtlCol="0">
                <a:spAutoFit/>
              </a:bodyPr>
              <a:lstStyle/>
              <a:p>
                <a:pPr algn="ctr"/>
                <a:r>
                  <a:rPr lang="en-US" sz="1600" b="1" i="1"/>
                  <a:t>Passive Device</a:t>
                </a:r>
              </a:p>
            </p:txBody>
          </p:sp>
          <p:sp>
            <p:nvSpPr>
              <p:cNvPr id="59" name="TextBox 58"/>
              <p:cNvSpPr txBox="1"/>
              <p:nvPr/>
            </p:nvSpPr>
            <p:spPr>
              <a:xfrm>
                <a:off x="2560340" y="6505562"/>
                <a:ext cx="2505484" cy="338554"/>
              </a:xfrm>
              <a:prstGeom prst="rect">
                <a:avLst/>
              </a:prstGeom>
              <a:noFill/>
            </p:spPr>
            <p:txBody>
              <a:bodyPr wrap="square" rtlCol="0">
                <a:spAutoFit/>
              </a:bodyPr>
              <a:lstStyle/>
              <a:p>
                <a:pPr algn="ctr"/>
                <a:r>
                  <a:rPr lang="en-US" sz="1600" b="1" i="1"/>
                  <a:t>Computation Node</a:t>
                </a:r>
              </a:p>
            </p:txBody>
          </p:sp>
          <p:sp>
            <p:nvSpPr>
              <p:cNvPr id="60" name="TextBox 59"/>
              <p:cNvSpPr txBox="1"/>
              <p:nvPr/>
            </p:nvSpPr>
            <p:spPr>
              <a:xfrm>
                <a:off x="6290480" y="6487114"/>
                <a:ext cx="4509702" cy="338554"/>
              </a:xfrm>
              <a:prstGeom prst="rect">
                <a:avLst/>
              </a:prstGeom>
              <a:noFill/>
            </p:spPr>
            <p:txBody>
              <a:bodyPr wrap="square" rtlCol="0">
                <a:spAutoFit/>
              </a:bodyPr>
              <a:lstStyle/>
              <a:p>
                <a:pPr algn="ctr"/>
                <a:r>
                  <a:rPr lang="en-US" sz="1600" b="1" i="1"/>
                  <a:t>Communication Component</a:t>
                </a:r>
              </a:p>
            </p:txBody>
          </p:sp>
          <p:sp>
            <p:nvSpPr>
              <p:cNvPr id="36" name="TextBox 35"/>
              <p:cNvSpPr txBox="1"/>
              <p:nvPr/>
            </p:nvSpPr>
            <p:spPr>
              <a:xfrm>
                <a:off x="-27199" y="6089835"/>
                <a:ext cx="2466570" cy="400110"/>
              </a:xfrm>
              <a:prstGeom prst="rect">
                <a:avLst/>
              </a:prstGeom>
              <a:noFill/>
            </p:spPr>
            <p:txBody>
              <a:bodyPr wrap="square" rtlCol="0">
                <a:spAutoFit/>
              </a:bodyPr>
              <a:lstStyle/>
              <a:p>
                <a:endParaRPr lang="en-US" sz="2000" b="1" i="1"/>
              </a:p>
            </p:txBody>
          </p:sp>
          <p:sp>
            <p:nvSpPr>
              <p:cNvPr id="39" name="Rectangle 38"/>
              <p:cNvSpPr/>
              <p:nvPr/>
            </p:nvSpPr>
            <p:spPr>
              <a:xfrm>
                <a:off x="2607261"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CPU</a:t>
                </a:r>
              </a:p>
            </p:txBody>
          </p:sp>
          <p:sp>
            <p:nvSpPr>
              <p:cNvPr id="41" name="Rectangle 40"/>
              <p:cNvSpPr/>
              <p:nvPr/>
            </p:nvSpPr>
            <p:spPr>
              <a:xfrm>
                <a:off x="3522331"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GPU</a:t>
                </a:r>
              </a:p>
            </p:txBody>
          </p:sp>
          <p:sp>
            <p:nvSpPr>
              <p:cNvPr id="46" name="Rectangle 45"/>
              <p:cNvSpPr/>
              <p:nvPr/>
            </p:nvSpPr>
            <p:spPr>
              <a:xfrm>
                <a:off x="4437402"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FPGA</a:t>
                </a:r>
              </a:p>
            </p:txBody>
          </p:sp>
          <p:sp>
            <p:nvSpPr>
              <p:cNvPr id="49" name="Rectangle 48"/>
              <p:cNvSpPr/>
              <p:nvPr/>
            </p:nvSpPr>
            <p:spPr>
              <a:xfrm>
                <a:off x="5477740"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NVMe</a:t>
                </a:r>
              </a:p>
            </p:txBody>
          </p:sp>
          <p:sp>
            <p:nvSpPr>
              <p:cNvPr id="50" name="Rectangle 49"/>
              <p:cNvSpPr/>
              <p:nvPr/>
            </p:nvSpPr>
            <p:spPr>
              <a:xfrm>
                <a:off x="6392810"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a:t>Memory</a:t>
                </a:r>
                <a:endParaRPr lang="en-US" sz="1400" b="1"/>
              </a:p>
            </p:txBody>
          </p:sp>
          <p:sp>
            <p:nvSpPr>
              <p:cNvPr id="51" name="Rectangle 50"/>
              <p:cNvSpPr/>
              <p:nvPr/>
            </p:nvSpPr>
            <p:spPr>
              <a:xfrm>
                <a:off x="7307881"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NIC</a:t>
                </a:r>
              </a:p>
            </p:txBody>
          </p:sp>
          <p:sp>
            <p:nvSpPr>
              <p:cNvPr id="53" name="Rectangle 52"/>
              <p:cNvSpPr/>
              <p:nvPr/>
            </p:nvSpPr>
            <p:spPr>
              <a:xfrm>
                <a:off x="8946299" y="6088373"/>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a:t>On-chip</a:t>
                </a:r>
              </a:p>
              <a:p>
                <a:pPr algn="ctr"/>
                <a:r>
                  <a:rPr lang="en-US" sz="1200" b="1"/>
                  <a:t>NIC</a:t>
                </a:r>
              </a:p>
            </p:txBody>
          </p:sp>
          <p:sp>
            <p:nvSpPr>
              <p:cNvPr id="69" name="TextBox 7">
                <a:extLst>
                  <a:ext uri="{FF2B5EF4-FFF2-40B4-BE49-F238E27FC236}">
                    <a16:creationId xmlns:a16="http://schemas.microsoft.com/office/drawing/2014/main" id="{F75F706B-A28C-4E8A-9A1F-F7F5EE1317E7}"/>
                  </a:ext>
                </a:extLst>
              </p:cNvPr>
              <p:cNvSpPr txBox="1"/>
              <p:nvPr/>
            </p:nvSpPr>
            <p:spPr>
              <a:xfrm>
                <a:off x="1166085" y="5616932"/>
                <a:ext cx="184731" cy="307777"/>
              </a:xfrm>
              <a:prstGeom prst="rect">
                <a:avLst/>
              </a:prstGeom>
              <a:noFill/>
            </p:spPr>
            <p:txBody>
              <a:bodyPr wrap="none" rtlCol="0">
                <a:spAutoFit/>
              </a:bodyPr>
              <a:lstStyle/>
              <a:p>
                <a:endParaRPr lang="en-US" sz="1400" b="1" i="1">
                  <a:solidFill>
                    <a:schemeClr val="accent1"/>
                  </a:solidFill>
                </a:endParaRPr>
              </a:p>
            </p:txBody>
          </p:sp>
        </p:grpSp>
        <p:sp>
          <p:nvSpPr>
            <p:cNvPr id="26" name="矩形 25">
              <a:extLst>
                <a:ext uri="{FF2B5EF4-FFF2-40B4-BE49-F238E27FC236}">
                  <a16:creationId xmlns:a16="http://schemas.microsoft.com/office/drawing/2014/main" id="{0EB31FB7-93EE-4ACB-9C40-F271F450698E}"/>
                </a:ext>
              </a:extLst>
            </p:cNvPr>
            <p:cNvSpPr/>
            <p:nvPr/>
          </p:nvSpPr>
          <p:spPr>
            <a:xfrm>
              <a:off x="746918" y="5566739"/>
              <a:ext cx="1322652" cy="400110"/>
            </a:xfrm>
            <a:prstGeom prst="rect">
              <a:avLst/>
            </a:prstGeom>
          </p:spPr>
          <p:txBody>
            <a:bodyPr wrap="square">
              <a:spAutoFit/>
            </a:bodyPr>
            <a:lstStyle/>
            <a:p>
              <a:r>
                <a:rPr lang="en-US" altLang="zh-CN" sz="2000" b="1" i="1">
                  <a:solidFill>
                    <a:schemeClr val="accent2">
                      <a:lumMod val="75000"/>
                    </a:schemeClr>
                  </a:solidFill>
                </a:rPr>
                <a:t>Silicon</a:t>
              </a:r>
              <a:r>
                <a:rPr lang="en-US" altLang="zh-CN" sz="2000" b="1" i="1">
                  <a:solidFill>
                    <a:schemeClr val="accent1"/>
                  </a:solidFill>
                </a:rPr>
                <a:t>OS</a:t>
              </a:r>
            </a:p>
          </p:txBody>
        </p:sp>
        <p:sp>
          <p:nvSpPr>
            <p:cNvPr id="27" name="矩形 26">
              <a:extLst>
                <a:ext uri="{FF2B5EF4-FFF2-40B4-BE49-F238E27FC236}">
                  <a16:creationId xmlns:a16="http://schemas.microsoft.com/office/drawing/2014/main" id="{89DAA6CB-6881-4036-A4D5-7584E9954596}"/>
                </a:ext>
              </a:extLst>
            </p:cNvPr>
            <p:cNvSpPr/>
            <p:nvPr/>
          </p:nvSpPr>
          <p:spPr>
            <a:xfrm>
              <a:off x="185477" y="6111975"/>
              <a:ext cx="2382383" cy="400110"/>
            </a:xfrm>
            <a:prstGeom prst="rect">
              <a:avLst/>
            </a:prstGeom>
          </p:spPr>
          <p:txBody>
            <a:bodyPr wrap="none">
              <a:spAutoFit/>
            </a:bodyPr>
            <a:lstStyle/>
            <a:p>
              <a:r>
                <a:rPr lang="en-US" altLang="zh-CN" sz="2000" b="1" i="1"/>
                <a:t>Hardware resource</a:t>
              </a:r>
            </a:p>
          </p:txBody>
        </p:sp>
        <p:sp>
          <p:nvSpPr>
            <p:cNvPr id="75" name="Rectangle 75">
              <a:extLst>
                <a:ext uri="{FF2B5EF4-FFF2-40B4-BE49-F238E27FC236}">
                  <a16:creationId xmlns:a16="http://schemas.microsoft.com/office/drawing/2014/main" id="{60E7DB51-9787-4B22-842A-DE869F3FB72B}"/>
                </a:ext>
              </a:extLst>
            </p:cNvPr>
            <p:cNvSpPr/>
            <p:nvPr/>
          </p:nvSpPr>
          <p:spPr>
            <a:xfrm>
              <a:off x="2560288" y="5619046"/>
              <a:ext cx="6964327" cy="29664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Hardware/Network/Application Logic Interface, local memory, dev mgmt., libraries</a:t>
              </a:r>
            </a:p>
          </p:txBody>
        </p:sp>
        <p:sp>
          <p:nvSpPr>
            <p:cNvPr id="90" name="TextBox 89">
              <a:extLst>
                <a:ext uri="{FF2B5EF4-FFF2-40B4-BE49-F238E27FC236}">
                  <a16:creationId xmlns:a16="http://schemas.microsoft.com/office/drawing/2014/main" id="{9CBEA65F-FF7C-4391-A9FA-2DACF028E77E}"/>
                </a:ext>
              </a:extLst>
            </p:cNvPr>
            <p:cNvSpPr txBox="1"/>
            <p:nvPr/>
          </p:nvSpPr>
          <p:spPr>
            <a:xfrm>
              <a:off x="10110233" y="5800003"/>
              <a:ext cx="1920240" cy="338554"/>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square" rtlCol="0" anchor="ctr" anchorCtr="0">
              <a:spAutoFit/>
            </a:bodyPr>
            <a:lstStyle/>
            <a:p>
              <a:pPr algn="ctr"/>
              <a:r>
                <a:rPr lang="en-US" sz="1600" b="1" dirty="0">
                  <a:solidFill>
                    <a:schemeClr val="accent1"/>
                  </a:solidFill>
                </a:rPr>
                <a:t>Unified FPGA OS</a:t>
              </a:r>
              <a:endParaRPr lang="en-US" sz="1400" b="1" i="1" dirty="0">
                <a:solidFill>
                  <a:schemeClr val="accent1"/>
                </a:solidFill>
              </a:endParaRPr>
            </a:p>
          </p:txBody>
        </p:sp>
      </p:grpSp>
      <p:grpSp>
        <p:nvGrpSpPr>
          <p:cNvPr id="32" name="Group 31">
            <a:extLst>
              <a:ext uri="{FF2B5EF4-FFF2-40B4-BE49-F238E27FC236}">
                <a16:creationId xmlns:a16="http://schemas.microsoft.com/office/drawing/2014/main" id="{8289A506-B55C-431D-B84A-6D054218FC17}"/>
              </a:ext>
            </a:extLst>
          </p:cNvPr>
          <p:cNvGrpSpPr/>
          <p:nvPr/>
        </p:nvGrpSpPr>
        <p:grpSpPr>
          <a:xfrm>
            <a:off x="662300" y="4215223"/>
            <a:ext cx="11368173" cy="457200"/>
            <a:chOff x="662300" y="4215223"/>
            <a:chExt cx="11368173" cy="457200"/>
          </a:xfrm>
        </p:grpSpPr>
        <p:sp>
          <p:nvSpPr>
            <p:cNvPr id="76" name="Rectangle 75"/>
            <p:cNvSpPr/>
            <p:nvPr/>
          </p:nvSpPr>
          <p:spPr>
            <a:xfrm>
              <a:off x="2193471" y="4215223"/>
              <a:ext cx="7791077"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t>Direct Universal Access (DUA) for SiliconOS through network</a:t>
              </a:r>
            </a:p>
          </p:txBody>
        </p:sp>
        <p:sp>
          <p:nvSpPr>
            <p:cNvPr id="72" name="矩形 71">
              <a:extLst>
                <a:ext uri="{FF2B5EF4-FFF2-40B4-BE49-F238E27FC236}">
                  <a16:creationId xmlns:a16="http://schemas.microsoft.com/office/drawing/2014/main" id="{541DA311-CB2D-4167-9E4F-3EA2427AD580}"/>
                </a:ext>
              </a:extLst>
            </p:cNvPr>
            <p:cNvSpPr/>
            <p:nvPr/>
          </p:nvSpPr>
          <p:spPr>
            <a:xfrm>
              <a:off x="662300" y="4243768"/>
              <a:ext cx="1410052" cy="400110"/>
            </a:xfrm>
            <a:prstGeom prst="rect">
              <a:avLst/>
            </a:prstGeom>
          </p:spPr>
          <p:txBody>
            <a:bodyPr wrap="square">
              <a:spAutoFit/>
            </a:bodyPr>
            <a:lstStyle/>
            <a:p>
              <a:r>
                <a:rPr lang="en-US" altLang="zh-CN" sz="2000" b="1" i="1">
                  <a:solidFill>
                    <a:schemeClr val="accent2">
                      <a:lumMod val="75000"/>
                    </a:schemeClr>
                  </a:solidFill>
                </a:rPr>
                <a:t>Silicon</a:t>
              </a:r>
              <a:r>
                <a:rPr lang="en-US" altLang="zh-CN" sz="2000" b="1" i="1">
                  <a:solidFill>
                    <a:schemeClr val="accent1"/>
                  </a:solidFill>
                </a:rPr>
                <a:t>Net</a:t>
              </a:r>
            </a:p>
          </p:txBody>
        </p:sp>
        <p:sp>
          <p:nvSpPr>
            <p:cNvPr id="91" name="TextBox 90">
              <a:extLst>
                <a:ext uri="{FF2B5EF4-FFF2-40B4-BE49-F238E27FC236}">
                  <a16:creationId xmlns:a16="http://schemas.microsoft.com/office/drawing/2014/main" id="{CC1EC1C3-3A58-4695-A0C4-63CC66193CAC}"/>
                </a:ext>
              </a:extLst>
            </p:cNvPr>
            <p:cNvSpPr txBox="1"/>
            <p:nvPr/>
          </p:nvSpPr>
          <p:spPr>
            <a:xfrm>
              <a:off x="10110233" y="4215223"/>
              <a:ext cx="1920240" cy="457200"/>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none" rtlCol="0" anchor="ctr" anchorCtr="0">
              <a:spAutoFit/>
            </a:bodyPr>
            <a:lstStyle/>
            <a:p>
              <a:pPr algn="ctr"/>
              <a:r>
                <a:rPr lang="en-US" sz="1600" b="1">
                  <a:solidFill>
                    <a:schemeClr val="accent1"/>
                  </a:solidFill>
                </a:rPr>
                <a:t>Universal Switch</a:t>
              </a:r>
            </a:p>
            <a:p>
              <a:pPr algn="ctr"/>
              <a:r>
                <a:rPr lang="en-US" sz="1400" b="1" i="1">
                  <a:solidFill>
                    <a:schemeClr val="accent1"/>
                  </a:solidFill>
                </a:rPr>
                <a:t>NSDI 1</a:t>
              </a:r>
              <a:r>
                <a:rPr lang="en-US" altLang="zh-CN" sz="1400" b="1" i="1">
                  <a:solidFill>
                    <a:schemeClr val="accent1"/>
                  </a:solidFill>
                </a:rPr>
                <a:t>9</a:t>
              </a:r>
              <a:endParaRPr lang="en-US" sz="1400" b="1" i="1">
                <a:solidFill>
                  <a:schemeClr val="accent1"/>
                </a:solidFill>
              </a:endParaRPr>
            </a:p>
          </p:txBody>
        </p:sp>
      </p:grpSp>
      <p:grpSp>
        <p:nvGrpSpPr>
          <p:cNvPr id="37" name="Group 36">
            <a:extLst>
              <a:ext uri="{FF2B5EF4-FFF2-40B4-BE49-F238E27FC236}">
                <a16:creationId xmlns:a16="http://schemas.microsoft.com/office/drawing/2014/main" id="{F0C65D44-805A-4074-A3F3-38EA830EDF1F}"/>
              </a:ext>
            </a:extLst>
          </p:cNvPr>
          <p:cNvGrpSpPr/>
          <p:nvPr/>
        </p:nvGrpSpPr>
        <p:grpSpPr>
          <a:xfrm>
            <a:off x="121525" y="2610462"/>
            <a:ext cx="11908948" cy="602916"/>
            <a:chOff x="121525" y="2610462"/>
            <a:chExt cx="11908948" cy="602916"/>
          </a:xfrm>
        </p:grpSpPr>
        <p:sp>
          <p:nvSpPr>
            <p:cNvPr id="74" name="矩形 73">
              <a:extLst>
                <a:ext uri="{FF2B5EF4-FFF2-40B4-BE49-F238E27FC236}">
                  <a16:creationId xmlns:a16="http://schemas.microsoft.com/office/drawing/2014/main" id="{EFF392B7-F30A-4E65-8746-6A5FC168313C}"/>
                </a:ext>
              </a:extLst>
            </p:cNvPr>
            <p:cNvSpPr/>
            <p:nvPr/>
          </p:nvSpPr>
          <p:spPr>
            <a:xfrm>
              <a:off x="121525" y="2711865"/>
              <a:ext cx="2112785" cy="400110"/>
            </a:xfrm>
            <a:prstGeom prst="rect">
              <a:avLst/>
            </a:prstGeom>
          </p:spPr>
          <p:txBody>
            <a:bodyPr wrap="square">
              <a:spAutoFit/>
            </a:bodyPr>
            <a:lstStyle/>
            <a:p>
              <a:r>
                <a:rPr lang="en-US" altLang="zh-CN" sz="2000" b="1" i="1" err="1">
                  <a:solidFill>
                    <a:schemeClr val="accent2">
                      <a:lumMod val="75000"/>
                    </a:schemeClr>
                  </a:solidFill>
                </a:rPr>
                <a:t>Silicon</a:t>
              </a:r>
              <a:r>
                <a:rPr lang="en-US" altLang="zh-CN" sz="2000" b="1" i="1" err="1">
                  <a:solidFill>
                    <a:schemeClr val="accent1"/>
                  </a:solidFill>
                </a:rPr>
                <a:t>Interface</a:t>
              </a:r>
              <a:endParaRPr lang="en-US" altLang="zh-CN" sz="2000" b="1" i="1">
                <a:solidFill>
                  <a:schemeClr val="accent1"/>
                </a:solidFill>
              </a:endParaRPr>
            </a:p>
          </p:txBody>
        </p:sp>
        <p:sp>
          <p:nvSpPr>
            <p:cNvPr id="92" name="TextBox 91">
              <a:extLst>
                <a:ext uri="{FF2B5EF4-FFF2-40B4-BE49-F238E27FC236}">
                  <a16:creationId xmlns:a16="http://schemas.microsoft.com/office/drawing/2014/main" id="{9CCF0C88-EDA5-4055-9D2C-521FF245664C}"/>
                </a:ext>
              </a:extLst>
            </p:cNvPr>
            <p:cNvSpPr txBox="1"/>
            <p:nvPr/>
          </p:nvSpPr>
          <p:spPr>
            <a:xfrm>
              <a:off x="10110233" y="2683320"/>
              <a:ext cx="1920240" cy="457200"/>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square" rtlCol="0" anchor="ctr" anchorCtr="0">
              <a:spAutoFit/>
            </a:bodyPr>
            <a:lstStyle/>
            <a:p>
              <a:pPr algn="ctr"/>
              <a:r>
                <a:rPr lang="en-US" sz="1600" b="1">
                  <a:solidFill>
                    <a:schemeClr val="accent1"/>
                  </a:solidFill>
                </a:rPr>
                <a:t>Unified Interface</a:t>
              </a:r>
            </a:p>
          </p:txBody>
        </p:sp>
        <p:grpSp>
          <p:nvGrpSpPr>
            <p:cNvPr id="15" name="Group 14">
              <a:extLst>
                <a:ext uri="{FF2B5EF4-FFF2-40B4-BE49-F238E27FC236}">
                  <a16:creationId xmlns:a16="http://schemas.microsoft.com/office/drawing/2014/main" id="{BD18C5C9-A6D8-4511-A306-E4AC46A025DB}"/>
                </a:ext>
              </a:extLst>
            </p:cNvPr>
            <p:cNvGrpSpPr/>
            <p:nvPr/>
          </p:nvGrpSpPr>
          <p:grpSpPr>
            <a:xfrm>
              <a:off x="2855726" y="2610462"/>
              <a:ext cx="6584910" cy="602916"/>
              <a:chOff x="2635387" y="2565600"/>
              <a:chExt cx="6584910" cy="602916"/>
            </a:xfrm>
          </p:grpSpPr>
          <p:sp>
            <p:nvSpPr>
              <p:cNvPr id="57" name="Rectangle 56"/>
              <p:cNvSpPr/>
              <p:nvPr/>
            </p:nvSpPr>
            <p:spPr>
              <a:xfrm>
                <a:off x="2635387" y="2894196"/>
                <a:ext cx="2148765"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Generic LANE(G-LANE)</a:t>
                </a:r>
              </a:p>
            </p:txBody>
          </p:sp>
          <p:sp>
            <p:nvSpPr>
              <p:cNvPr id="58" name="Rectangle 57"/>
              <p:cNvSpPr/>
              <p:nvPr/>
            </p:nvSpPr>
            <p:spPr>
              <a:xfrm>
                <a:off x="7304685" y="2887995"/>
                <a:ext cx="1915612" cy="27432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 FPGA Interface</a:t>
                </a:r>
              </a:p>
            </p:txBody>
          </p:sp>
          <p:sp>
            <p:nvSpPr>
              <p:cNvPr id="61" name="Rectangle 60"/>
              <p:cNvSpPr/>
              <p:nvPr/>
            </p:nvSpPr>
            <p:spPr>
              <a:xfrm>
                <a:off x="5126570" y="2887995"/>
                <a:ext cx="1937708" cy="274320"/>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t>GPU Interface</a:t>
                </a:r>
              </a:p>
            </p:txBody>
          </p:sp>
          <p:sp>
            <p:nvSpPr>
              <p:cNvPr id="67" name="Rectangle 66">
                <a:extLst>
                  <a:ext uri="{FF2B5EF4-FFF2-40B4-BE49-F238E27FC236}">
                    <a16:creationId xmlns:a16="http://schemas.microsoft.com/office/drawing/2014/main" id="{E7F66228-E98A-46D4-8EA4-05B96D0C3EBD}"/>
                  </a:ext>
                </a:extLst>
              </p:cNvPr>
              <p:cNvSpPr/>
              <p:nvPr/>
            </p:nvSpPr>
            <p:spPr>
              <a:xfrm>
                <a:off x="2635387" y="2565600"/>
                <a:ext cx="6584910" cy="27432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MPI</a:t>
                </a:r>
              </a:p>
            </p:txBody>
          </p:sp>
        </p:grpSp>
      </p:grpSp>
      <p:cxnSp>
        <p:nvCxnSpPr>
          <p:cNvPr id="68" name="Straight Connector 67">
            <a:extLst>
              <a:ext uri="{FF2B5EF4-FFF2-40B4-BE49-F238E27FC236}">
                <a16:creationId xmlns:a16="http://schemas.microsoft.com/office/drawing/2014/main" id="{A0E61560-A52E-4A2B-A643-16F09DCA38FD}"/>
              </a:ext>
            </a:extLst>
          </p:cNvPr>
          <p:cNvCxnSpPr/>
          <p:nvPr/>
        </p:nvCxnSpPr>
        <p:spPr>
          <a:xfrm flipV="1">
            <a:off x="746918" y="2505953"/>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77" name="Group 76">
            <a:extLst>
              <a:ext uri="{FF2B5EF4-FFF2-40B4-BE49-F238E27FC236}">
                <a16:creationId xmlns:a16="http://schemas.microsoft.com/office/drawing/2014/main" id="{F7D15DCD-E8CD-412E-906C-BDBA09CF396D}"/>
              </a:ext>
            </a:extLst>
          </p:cNvPr>
          <p:cNvGrpSpPr/>
          <p:nvPr/>
        </p:nvGrpSpPr>
        <p:grpSpPr>
          <a:xfrm>
            <a:off x="10647782" y="79202"/>
            <a:ext cx="1450656" cy="1346079"/>
            <a:chOff x="9758018" y="691292"/>
            <a:chExt cx="1450656" cy="1346079"/>
          </a:xfrm>
        </p:grpSpPr>
        <p:grpSp>
          <p:nvGrpSpPr>
            <p:cNvPr id="78" name="Group 77">
              <a:extLst>
                <a:ext uri="{FF2B5EF4-FFF2-40B4-BE49-F238E27FC236}">
                  <a16:creationId xmlns:a16="http://schemas.microsoft.com/office/drawing/2014/main" id="{C322C188-2E1D-4516-9511-21166A9C0E1A}"/>
                </a:ext>
              </a:extLst>
            </p:cNvPr>
            <p:cNvGrpSpPr/>
            <p:nvPr/>
          </p:nvGrpSpPr>
          <p:grpSpPr>
            <a:xfrm>
              <a:off x="9762569" y="1168513"/>
              <a:ext cx="1446105" cy="391636"/>
              <a:chOff x="9755745" y="527933"/>
              <a:chExt cx="1446105" cy="391636"/>
            </a:xfrm>
          </p:grpSpPr>
          <p:sp>
            <p:nvSpPr>
              <p:cNvPr id="86" name="Rectangle 85">
                <a:extLst>
                  <a:ext uri="{FF2B5EF4-FFF2-40B4-BE49-F238E27FC236}">
                    <a16:creationId xmlns:a16="http://schemas.microsoft.com/office/drawing/2014/main" id="{C9DDA3AE-81BF-4E55-A283-5303E9BDC714}"/>
                  </a:ext>
                </a:extLst>
              </p:cNvPr>
              <p:cNvSpPr/>
              <p:nvPr/>
            </p:nvSpPr>
            <p:spPr>
              <a:xfrm>
                <a:off x="9755745" y="527933"/>
                <a:ext cx="465278" cy="3916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b="1"/>
              </a:p>
            </p:txBody>
          </p:sp>
          <p:sp>
            <p:nvSpPr>
              <p:cNvPr id="87" name="TextBox 86">
                <a:extLst>
                  <a:ext uri="{FF2B5EF4-FFF2-40B4-BE49-F238E27FC236}">
                    <a16:creationId xmlns:a16="http://schemas.microsoft.com/office/drawing/2014/main" id="{3F9AF7A3-36B3-46E1-96E9-5809472AE7D8}"/>
                  </a:ext>
                </a:extLst>
              </p:cNvPr>
              <p:cNvSpPr txBox="1"/>
              <p:nvPr/>
            </p:nvSpPr>
            <p:spPr>
              <a:xfrm>
                <a:off x="10260567" y="569863"/>
                <a:ext cx="941283" cy="307777"/>
              </a:xfrm>
              <a:prstGeom prst="rect">
                <a:avLst/>
              </a:prstGeom>
              <a:noFill/>
            </p:spPr>
            <p:txBody>
              <a:bodyPr wrap="none" rtlCol="0">
                <a:spAutoFit/>
              </a:bodyPr>
              <a:lstStyle/>
              <a:p>
                <a:r>
                  <a:rPr lang="en-US" sz="1400" b="1"/>
                  <a:t>ONGOING</a:t>
                </a:r>
              </a:p>
            </p:txBody>
          </p:sp>
        </p:grpSp>
        <p:grpSp>
          <p:nvGrpSpPr>
            <p:cNvPr id="79" name="Group 78">
              <a:extLst>
                <a:ext uri="{FF2B5EF4-FFF2-40B4-BE49-F238E27FC236}">
                  <a16:creationId xmlns:a16="http://schemas.microsoft.com/office/drawing/2014/main" id="{EEA851C0-D5AF-4AA8-B359-AC29D002C5A0}"/>
                </a:ext>
              </a:extLst>
            </p:cNvPr>
            <p:cNvGrpSpPr/>
            <p:nvPr/>
          </p:nvGrpSpPr>
          <p:grpSpPr>
            <a:xfrm>
              <a:off x="9762569" y="1645735"/>
              <a:ext cx="1295423" cy="391636"/>
              <a:chOff x="9755745" y="993329"/>
              <a:chExt cx="1295423" cy="391636"/>
            </a:xfrm>
          </p:grpSpPr>
          <p:sp>
            <p:nvSpPr>
              <p:cNvPr id="84" name="Rectangle 83">
                <a:extLst>
                  <a:ext uri="{FF2B5EF4-FFF2-40B4-BE49-F238E27FC236}">
                    <a16:creationId xmlns:a16="http://schemas.microsoft.com/office/drawing/2014/main" id="{BDC63D36-A205-482E-BFFE-571EBEE22EC4}"/>
                  </a:ext>
                </a:extLst>
              </p:cNvPr>
              <p:cNvSpPr/>
              <p:nvPr/>
            </p:nvSpPr>
            <p:spPr>
              <a:xfrm>
                <a:off x="9755745" y="993329"/>
                <a:ext cx="465278" cy="39163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b="1"/>
              </a:p>
            </p:txBody>
          </p:sp>
          <p:sp>
            <p:nvSpPr>
              <p:cNvPr id="85" name="TextBox 84">
                <a:extLst>
                  <a:ext uri="{FF2B5EF4-FFF2-40B4-BE49-F238E27FC236}">
                    <a16:creationId xmlns:a16="http://schemas.microsoft.com/office/drawing/2014/main" id="{69E0B36F-3134-442E-AFD3-9995BD261D88}"/>
                  </a:ext>
                </a:extLst>
              </p:cNvPr>
              <p:cNvSpPr txBox="1"/>
              <p:nvPr/>
            </p:nvSpPr>
            <p:spPr>
              <a:xfrm>
                <a:off x="10260567" y="1035259"/>
                <a:ext cx="790601" cy="307777"/>
              </a:xfrm>
              <a:prstGeom prst="rect">
                <a:avLst/>
              </a:prstGeom>
              <a:noFill/>
            </p:spPr>
            <p:txBody>
              <a:bodyPr wrap="none" rtlCol="0">
                <a:spAutoFit/>
              </a:bodyPr>
              <a:lstStyle/>
              <a:p>
                <a:r>
                  <a:rPr lang="en-US" sz="1400" b="1"/>
                  <a:t>IN PLAN</a:t>
                </a:r>
              </a:p>
            </p:txBody>
          </p:sp>
        </p:grpSp>
        <p:grpSp>
          <p:nvGrpSpPr>
            <p:cNvPr id="81" name="Group 80">
              <a:extLst>
                <a:ext uri="{FF2B5EF4-FFF2-40B4-BE49-F238E27FC236}">
                  <a16:creationId xmlns:a16="http://schemas.microsoft.com/office/drawing/2014/main" id="{2A16228E-E417-4C69-B0FB-B179BE4D425D}"/>
                </a:ext>
              </a:extLst>
            </p:cNvPr>
            <p:cNvGrpSpPr/>
            <p:nvPr/>
          </p:nvGrpSpPr>
          <p:grpSpPr>
            <a:xfrm>
              <a:off x="9758018" y="691292"/>
              <a:ext cx="1184816" cy="391636"/>
              <a:chOff x="9755745" y="527933"/>
              <a:chExt cx="1184816" cy="391636"/>
            </a:xfrm>
          </p:grpSpPr>
          <p:sp>
            <p:nvSpPr>
              <p:cNvPr id="82" name="Rectangle 81">
                <a:extLst>
                  <a:ext uri="{FF2B5EF4-FFF2-40B4-BE49-F238E27FC236}">
                    <a16:creationId xmlns:a16="http://schemas.microsoft.com/office/drawing/2014/main" id="{C21E0A67-2A16-4DEB-9C4C-4D0C24AEF25B}"/>
                  </a:ext>
                </a:extLst>
              </p:cNvPr>
              <p:cNvSpPr/>
              <p:nvPr/>
            </p:nvSpPr>
            <p:spPr>
              <a:xfrm>
                <a:off x="9755745" y="527933"/>
                <a:ext cx="465278" cy="39163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b="1"/>
              </a:p>
            </p:txBody>
          </p:sp>
          <p:sp>
            <p:nvSpPr>
              <p:cNvPr id="83" name="TextBox 82">
                <a:extLst>
                  <a:ext uri="{FF2B5EF4-FFF2-40B4-BE49-F238E27FC236}">
                    <a16:creationId xmlns:a16="http://schemas.microsoft.com/office/drawing/2014/main" id="{9B67B8B6-A362-4229-ACE5-9A8C26F06E39}"/>
                  </a:ext>
                </a:extLst>
              </p:cNvPr>
              <p:cNvSpPr txBox="1"/>
              <p:nvPr/>
            </p:nvSpPr>
            <p:spPr>
              <a:xfrm>
                <a:off x="10260567" y="569863"/>
                <a:ext cx="679994" cy="307777"/>
              </a:xfrm>
              <a:prstGeom prst="rect">
                <a:avLst/>
              </a:prstGeom>
              <a:noFill/>
            </p:spPr>
            <p:txBody>
              <a:bodyPr wrap="none" rtlCol="0">
                <a:spAutoFit/>
              </a:bodyPr>
              <a:lstStyle/>
              <a:p>
                <a:r>
                  <a:rPr lang="en-US" sz="1400" b="1"/>
                  <a:t>FINISH</a:t>
                </a:r>
              </a:p>
            </p:txBody>
          </p:sp>
        </p:grpSp>
      </p:grpSp>
      <p:sp>
        <p:nvSpPr>
          <p:cNvPr id="93" name="矩形 73">
            <a:extLst>
              <a:ext uri="{FF2B5EF4-FFF2-40B4-BE49-F238E27FC236}">
                <a16:creationId xmlns:a16="http://schemas.microsoft.com/office/drawing/2014/main" id="{88F72142-7B73-4B75-84B6-41B3C0C8DB00}"/>
              </a:ext>
            </a:extLst>
          </p:cNvPr>
          <p:cNvSpPr/>
          <p:nvPr/>
        </p:nvSpPr>
        <p:spPr>
          <a:xfrm>
            <a:off x="-179599" y="1961182"/>
            <a:ext cx="2112785" cy="400110"/>
          </a:xfrm>
          <a:prstGeom prst="rect">
            <a:avLst/>
          </a:prstGeom>
        </p:spPr>
        <p:txBody>
          <a:bodyPr wrap="square">
            <a:spAutoFit/>
          </a:bodyPr>
          <a:lstStyle/>
          <a:p>
            <a:pPr algn="r"/>
            <a:r>
              <a:rPr lang="en-US" altLang="zh-CN" sz="2000" b="1" i="1">
                <a:solidFill>
                  <a:schemeClr val="accent1"/>
                </a:solidFill>
              </a:rPr>
              <a:t>Application</a:t>
            </a:r>
          </a:p>
        </p:txBody>
      </p:sp>
      <p:grpSp>
        <p:nvGrpSpPr>
          <p:cNvPr id="7" name="Group 6">
            <a:extLst>
              <a:ext uri="{FF2B5EF4-FFF2-40B4-BE49-F238E27FC236}">
                <a16:creationId xmlns:a16="http://schemas.microsoft.com/office/drawing/2014/main" id="{7F83167D-74A6-4784-8E0F-0E5EC194725C}"/>
              </a:ext>
            </a:extLst>
          </p:cNvPr>
          <p:cNvGrpSpPr/>
          <p:nvPr/>
        </p:nvGrpSpPr>
        <p:grpSpPr>
          <a:xfrm>
            <a:off x="2251665" y="1534070"/>
            <a:ext cx="2220480" cy="837118"/>
            <a:chOff x="2064183" y="1534070"/>
            <a:chExt cx="1893104" cy="837118"/>
          </a:xfrm>
        </p:grpSpPr>
        <p:sp>
          <p:nvSpPr>
            <p:cNvPr id="95" name="TextBox 94">
              <a:extLst>
                <a:ext uri="{FF2B5EF4-FFF2-40B4-BE49-F238E27FC236}">
                  <a16:creationId xmlns:a16="http://schemas.microsoft.com/office/drawing/2014/main" id="{0CC2B86C-A8E3-4F14-AA01-6074AEBC4BB1}"/>
                </a:ext>
              </a:extLst>
            </p:cNvPr>
            <p:cNvSpPr txBox="1"/>
            <p:nvPr/>
          </p:nvSpPr>
          <p:spPr>
            <a:xfrm>
              <a:off x="2377942" y="1534070"/>
              <a:ext cx="1265585" cy="369332"/>
            </a:xfrm>
            <a:prstGeom prst="rect">
              <a:avLst/>
            </a:prstGeom>
            <a:noFill/>
          </p:spPr>
          <p:txBody>
            <a:bodyPr wrap="none" rtlCol="0">
              <a:spAutoFit/>
            </a:bodyPr>
            <a:lstStyle/>
            <a:p>
              <a:pPr algn="ctr"/>
              <a:r>
                <a:rPr lang="en-US" b="1" i="1" dirty="0">
                  <a:solidFill>
                    <a:srgbClr val="1F497D"/>
                  </a:solidFill>
                </a:rPr>
                <a:t>Virtualization</a:t>
              </a:r>
            </a:p>
          </p:txBody>
        </p:sp>
        <p:grpSp>
          <p:nvGrpSpPr>
            <p:cNvPr id="96" name="Group 95">
              <a:extLst>
                <a:ext uri="{FF2B5EF4-FFF2-40B4-BE49-F238E27FC236}">
                  <a16:creationId xmlns:a16="http://schemas.microsoft.com/office/drawing/2014/main" id="{F49004E1-B013-4055-8366-0CB0EECF33B2}"/>
                </a:ext>
              </a:extLst>
            </p:cNvPr>
            <p:cNvGrpSpPr/>
            <p:nvPr/>
          </p:nvGrpSpPr>
          <p:grpSpPr>
            <a:xfrm>
              <a:off x="2064183" y="1912280"/>
              <a:ext cx="1893104" cy="458908"/>
              <a:chOff x="5475670" y="1765544"/>
              <a:chExt cx="1893104" cy="458908"/>
            </a:xfrm>
          </p:grpSpPr>
          <p:sp>
            <p:nvSpPr>
              <p:cNvPr id="97" name="Rectangle 96">
                <a:extLst>
                  <a:ext uri="{FF2B5EF4-FFF2-40B4-BE49-F238E27FC236}">
                    <a16:creationId xmlns:a16="http://schemas.microsoft.com/office/drawing/2014/main" id="{54E12CD2-DC6D-457C-BBD8-B000169BA1BB}"/>
                  </a:ext>
                </a:extLst>
              </p:cNvPr>
              <p:cNvSpPr/>
              <p:nvPr/>
            </p:nvSpPr>
            <p:spPr>
              <a:xfrm>
                <a:off x="6454374" y="1765544"/>
                <a:ext cx="914400" cy="4589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Docker</a:t>
                </a:r>
              </a:p>
            </p:txBody>
          </p:sp>
          <p:sp>
            <p:nvSpPr>
              <p:cNvPr id="98" name="Rectangle 97">
                <a:extLst>
                  <a:ext uri="{FF2B5EF4-FFF2-40B4-BE49-F238E27FC236}">
                    <a16:creationId xmlns:a16="http://schemas.microsoft.com/office/drawing/2014/main" id="{218E50D1-6D3D-4211-91C4-F2BF9D2BED07}"/>
                  </a:ext>
                </a:extLst>
              </p:cNvPr>
              <p:cNvSpPr/>
              <p:nvPr/>
            </p:nvSpPr>
            <p:spPr>
              <a:xfrm>
                <a:off x="5475670" y="1765544"/>
                <a:ext cx="914400" cy="4589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VM</a:t>
                </a:r>
              </a:p>
            </p:txBody>
          </p:sp>
        </p:grpSp>
      </p:grpSp>
      <p:grpSp>
        <p:nvGrpSpPr>
          <p:cNvPr id="8" name="Group 7">
            <a:extLst>
              <a:ext uri="{FF2B5EF4-FFF2-40B4-BE49-F238E27FC236}">
                <a16:creationId xmlns:a16="http://schemas.microsoft.com/office/drawing/2014/main" id="{50283DD0-85E4-4CC3-9E61-9F5DF0B5F896}"/>
              </a:ext>
            </a:extLst>
          </p:cNvPr>
          <p:cNvGrpSpPr/>
          <p:nvPr/>
        </p:nvGrpSpPr>
        <p:grpSpPr>
          <a:xfrm>
            <a:off x="4875098" y="1549052"/>
            <a:ext cx="1135283" cy="824260"/>
            <a:chOff x="4899451" y="1554431"/>
            <a:chExt cx="930768" cy="824260"/>
          </a:xfrm>
        </p:grpSpPr>
        <p:sp>
          <p:nvSpPr>
            <p:cNvPr id="101" name="TextBox 100">
              <a:extLst>
                <a:ext uri="{FF2B5EF4-FFF2-40B4-BE49-F238E27FC236}">
                  <a16:creationId xmlns:a16="http://schemas.microsoft.com/office/drawing/2014/main" id="{7E7C8305-C34D-42BC-8403-9A869C9EC4F7}"/>
                </a:ext>
              </a:extLst>
            </p:cNvPr>
            <p:cNvSpPr txBox="1"/>
            <p:nvPr/>
          </p:nvSpPr>
          <p:spPr>
            <a:xfrm>
              <a:off x="4899451" y="1554431"/>
              <a:ext cx="930768" cy="369332"/>
            </a:xfrm>
            <a:prstGeom prst="rect">
              <a:avLst/>
            </a:prstGeom>
            <a:noFill/>
          </p:spPr>
          <p:txBody>
            <a:bodyPr wrap="none" rtlCol="0">
              <a:spAutoFit/>
            </a:bodyPr>
            <a:lstStyle/>
            <a:p>
              <a:pPr algn="ctr"/>
              <a:r>
                <a:rPr lang="en-US" b="1" i="1" dirty="0">
                  <a:solidFill>
                    <a:srgbClr val="1F497D"/>
                  </a:solidFill>
                </a:rPr>
                <a:t>Storage</a:t>
              </a:r>
            </a:p>
          </p:txBody>
        </p:sp>
        <p:sp>
          <p:nvSpPr>
            <p:cNvPr id="102" name="Rectangle 101">
              <a:extLst>
                <a:ext uri="{FF2B5EF4-FFF2-40B4-BE49-F238E27FC236}">
                  <a16:creationId xmlns:a16="http://schemas.microsoft.com/office/drawing/2014/main" id="{4730DFEB-5CFD-4F57-98AE-56666E7EA4C2}"/>
                </a:ext>
              </a:extLst>
            </p:cNvPr>
            <p:cNvSpPr/>
            <p:nvPr/>
          </p:nvSpPr>
          <p:spPr>
            <a:xfrm>
              <a:off x="4961633" y="1919783"/>
              <a:ext cx="828823"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err="1"/>
                <a:t>RocksDB</a:t>
              </a:r>
              <a:endParaRPr lang="en-US" sz="1400" b="1" dirty="0"/>
            </a:p>
          </p:txBody>
        </p:sp>
      </p:grpSp>
      <p:grpSp>
        <p:nvGrpSpPr>
          <p:cNvPr id="16" name="Group 15">
            <a:extLst>
              <a:ext uri="{FF2B5EF4-FFF2-40B4-BE49-F238E27FC236}">
                <a16:creationId xmlns:a16="http://schemas.microsoft.com/office/drawing/2014/main" id="{15A2AF15-2750-4A94-AC54-5AD0A429596B}"/>
              </a:ext>
            </a:extLst>
          </p:cNvPr>
          <p:cNvGrpSpPr/>
          <p:nvPr/>
        </p:nvGrpSpPr>
        <p:grpSpPr>
          <a:xfrm>
            <a:off x="6398161" y="1540107"/>
            <a:ext cx="3168149" cy="830425"/>
            <a:chOff x="6601358" y="1540107"/>
            <a:chExt cx="2745099" cy="830425"/>
          </a:xfrm>
        </p:grpSpPr>
        <p:sp>
          <p:nvSpPr>
            <p:cNvPr id="103" name="TextBox 102">
              <a:extLst>
                <a:ext uri="{FF2B5EF4-FFF2-40B4-BE49-F238E27FC236}">
                  <a16:creationId xmlns:a16="http://schemas.microsoft.com/office/drawing/2014/main" id="{D338754D-DE4A-4260-89ED-B1DDE94166B7}"/>
                </a:ext>
              </a:extLst>
            </p:cNvPr>
            <p:cNvSpPr txBox="1"/>
            <p:nvPr/>
          </p:nvSpPr>
          <p:spPr>
            <a:xfrm>
              <a:off x="7037073" y="1540107"/>
              <a:ext cx="1906292" cy="369332"/>
            </a:xfrm>
            <a:prstGeom prst="rect">
              <a:avLst/>
            </a:prstGeom>
            <a:noFill/>
          </p:spPr>
          <p:txBody>
            <a:bodyPr wrap="none" rtlCol="0">
              <a:spAutoFit/>
            </a:bodyPr>
            <a:lstStyle/>
            <a:p>
              <a:pPr algn="ctr"/>
              <a:r>
                <a:rPr lang="en-US" b="1" i="1" dirty="0">
                  <a:solidFill>
                    <a:srgbClr val="1F497D"/>
                  </a:solidFill>
                </a:rPr>
                <a:t>Machine Learning</a:t>
              </a:r>
            </a:p>
          </p:txBody>
        </p:sp>
        <p:grpSp>
          <p:nvGrpSpPr>
            <p:cNvPr id="14" name="Group 13">
              <a:extLst>
                <a:ext uri="{FF2B5EF4-FFF2-40B4-BE49-F238E27FC236}">
                  <a16:creationId xmlns:a16="http://schemas.microsoft.com/office/drawing/2014/main" id="{99A40C30-9E01-4C5A-9F2D-47ACA8D052F6}"/>
                </a:ext>
              </a:extLst>
            </p:cNvPr>
            <p:cNvGrpSpPr/>
            <p:nvPr/>
          </p:nvGrpSpPr>
          <p:grpSpPr>
            <a:xfrm>
              <a:off x="6601358" y="1911624"/>
              <a:ext cx="2745099" cy="458908"/>
              <a:chOff x="6829258" y="1911624"/>
              <a:chExt cx="2745099" cy="458908"/>
            </a:xfrm>
          </p:grpSpPr>
          <p:sp>
            <p:nvSpPr>
              <p:cNvPr id="104" name="Rectangle 103">
                <a:extLst>
                  <a:ext uri="{FF2B5EF4-FFF2-40B4-BE49-F238E27FC236}">
                    <a16:creationId xmlns:a16="http://schemas.microsoft.com/office/drawing/2014/main" id="{238AC7C9-01C6-482D-918F-E52B92F38DFE}"/>
                  </a:ext>
                </a:extLst>
              </p:cNvPr>
              <p:cNvSpPr/>
              <p:nvPr/>
            </p:nvSpPr>
            <p:spPr>
              <a:xfrm>
                <a:off x="6829258" y="1911624"/>
                <a:ext cx="828823"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err="1"/>
                  <a:t>AIPre</a:t>
                </a:r>
                <a:endParaRPr lang="en-US" sz="1400" b="1"/>
              </a:p>
            </p:txBody>
          </p:sp>
          <p:sp>
            <p:nvSpPr>
              <p:cNvPr id="106" name="Rectangle 105">
                <a:extLst>
                  <a:ext uri="{FF2B5EF4-FFF2-40B4-BE49-F238E27FC236}">
                    <a16:creationId xmlns:a16="http://schemas.microsoft.com/office/drawing/2014/main" id="{05F51F00-EFC4-42D5-BC6D-3C7E055C7F01}"/>
                  </a:ext>
                </a:extLst>
              </p:cNvPr>
              <p:cNvSpPr/>
              <p:nvPr/>
            </p:nvSpPr>
            <p:spPr>
              <a:xfrm>
                <a:off x="7701819" y="1911624"/>
                <a:ext cx="914400" cy="4589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H.W. Scheduler</a:t>
                </a:r>
              </a:p>
            </p:txBody>
          </p:sp>
          <p:sp>
            <p:nvSpPr>
              <p:cNvPr id="99" name="Rectangle 98">
                <a:extLst>
                  <a:ext uri="{FF2B5EF4-FFF2-40B4-BE49-F238E27FC236}">
                    <a16:creationId xmlns:a16="http://schemas.microsoft.com/office/drawing/2014/main" id="{C3FB9EB7-81D9-448D-8B78-8018C4DDBEF2}"/>
                  </a:ext>
                </a:extLst>
              </p:cNvPr>
              <p:cNvSpPr/>
              <p:nvPr/>
            </p:nvSpPr>
            <p:spPr>
              <a:xfrm>
                <a:off x="8659957" y="1911624"/>
                <a:ext cx="914400" cy="4589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H.W.</a:t>
                </a:r>
              </a:p>
              <a:p>
                <a:pPr algn="ctr"/>
                <a:r>
                  <a:rPr lang="en-US" sz="1400" b="1" dirty="0"/>
                  <a:t>PS</a:t>
                </a:r>
              </a:p>
            </p:txBody>
          </p:sp>
        </p:grpSp>
      </p:grpSp>
    </p:spTree>
    <p:extLst>
      <p:ext uri="{BB962C8B-B14F-4D97-AF65-F5344CB8AC3E}">
        <p14:creationId xmlns:p14="http://schemas.microsoft.com/office/powerpoint/2010/main" val="98771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A710E978-2EDF-400A-8BB6-FF6A41FF21D3}"/>
              </a:ext>
            </a:extLst>
          </p:cNvPr>
          <p:cNvSpPr/>
          <p:nvPr/>
        </p:nvSpPr>
        <p:spPr>
          <a:xfrm>
            <a:off x="121525" y="4050052"/>
            <a:ext cx="11976912" cy="726533"/>
          </a:xfrm>
          <a:prstGeom prst="rect">
            <a:avLst/>
          </a:prstGeom>
          <a:solidFill>
            <a:schemeClr val="accent4">
              <a:alpha val="57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7" name="Rectangle 106">
            <a:extLst>
              <a:ext uri="{FF2B5EF4-FFF2-40B4-BE49-F238E27FC236}">
                <a16:creationId xmlns:a16="http://schemas.microsoft.com/office/drawing/2014/main" id="{7269BCA1-55E7-4916-B3F2-B182BD70A764}"/>
              </a:ext>
            </a:extLst>
          </p:cNvPr>
          <p:cNvSpPr/>
          <p:nvPr/>
        </p:nvSpPr>
        <p:spPr>
          <a:xfrm>
            <a:off x="121525" y="1533230"/>
            <a:ext cx="11976912" cy="917060"/>
          </a:xfrm>
          <a:prstGeom prst="rect">
            <a:avLst/>
          </a:prstGeom>
          <a:solidFill>
            <a:schemeClr val="accent4">
              <a:alpha val="57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838200" y="365125"/>
            <a:ext cx="10515600" cy="1325563"/>
          </a:xfrm>
        </p:spPr>
        <p:txBody>
          <a:bodyPr>
            <a:normAutofit/>
          </a:bodyPr>
          <a:lstStyle/>
          <a:p>
            <a:r>
              <a:rPr lang="en-US"/>
              <a:t>Today’s Focus</a:t>
            </a:r>
            <a:endParaRPr lang="en-US" dirty="0"/>
          </a:p>
        </p:txBody>
      </p:sp>
      <p:sp>
        <p:nvSpPr>
          <p:cNvPr id="5" name="灯片编号占位符 4">
            <a:extLst>
              <a:ext uri="{FF2B5EF4-FFF2-40B4-BE49-F238E27FC236}">
                <a16:creationId xmlns:a16="http://schemas.microsoft.com/office/drawing/2014/main" id="{3CBD2F4D-71FD-46D5-B2C1-896F83096573}"/>
              </a:ext>
            </a:extLst>
          </p:cNvPr>
          <p:cNvSpPr>
            <a:spLocks noGrp="1"/>
          </p:cNvSpPr>
          <p:nvPr>
            <p:ph type="sldNum" sz="quarter" idx="12"/>
          </p:nvPr>
        </p:nvSpPr>
        <p:spPr/>
        <p:txBody>
          <a:bodyPr/>
          <a:lstStyle/>
          <a:p>
            <a:fld id="{50E91EC9-588C-4EDF-959C-8F9C4E9340DB}" type="slidenum">
              <a:rPr lang="zh-CN" altLang="en-US" smtClean="0"/>
              <a:t>7</a:t>
            </a:fld>
            <a:endParaRPr lang="zh-CN" altLang="en-US"/>
          </a:p>
        </p:txBody>
      </p:sp>
      <p:cxnSp>
        <p:nvCxnSpPr>
          <p:cNvPr id="40" name="Straight Connector 39"/>
          <p:cNvCxnSpPr/>
          <p:nvPr/>
        </p:nvCxnSpPr>
        <p:spPr>
          <a:xfrm flipV="1">
            <a:off x="746918" y="3301003"/>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25" name="组合 24">
            <a:extLst>
              <a:ext uri="{FF2B5EF4-FFF2-40B4-BE49-F238E27FC236}">
                <a16:creationId xmlns:a16="http://schemas.microsoft.com/office/drawing/2014/main" id="{E44CB102-B62C-433F-A834-E0885D78D4A3}"/>
              </a:ext>
            </a:extLst>
          </p:cNvPr>
          <p:cNvGrpSpPr/>
          <p:nvPr/>
        </p:nvGrpSpPr>
        <p:grpSpPr>
          <a:xfrm>
            <a:off x="2881260" y="5180012"/>
            <a:ext cx="6339038" cy="908361"/>
            <a:chOff x="2792360" y="5180012"/>
            <a:chExt cx="6339038" cy="908361"/>
          </a:xfrm>
        </p:grpSpPr>
        <p:cxnSp>
          <p:nvCxnSpPr>
            <p:cNvPr id="17" name="Straight Connector 16"/>
            <p:cNvCxnSpPr>
              <a:stCxn id="39" idx="0"/>
              <a:endCxn id="13" idx="2"/>
            </p:cNvCxnSpPr>
            <p:nvPr/>
          </p:nvCxnSpPr>
          <p:spPr>
            <a:xfrm flipV="1">
              <a:off x="2792360" y="5391654"/>
              <a:ext cx="0" cy="69041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4" name="Straight Connector 53"/>
            <p:cNvCxnSpPr>
              <a:stCxn id="41" idx="0"/>
              <a:endCxn id="45" idx="2"/>
            </p:cNvCxnSpPr>
            <p:nvPr/>
          </p:nvCxnSpPr>
          <p:spPr>
            <a:xfrm flipV="1">
              <a:off x="3707430" y="5391654"/>
              <a:ext cx="0" cy="69041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2" name="Straight Connector 61"/>
            <p:cNvCxnSpPr>
              <a:stCxn id="46" idx="0"/>
              <a:endCxn id="48" idx="2"/>
            </p:cNvCxnSpPr>
            <p:nvPr/>
          </p:nvCxnSpPr>
          <p:spPr>
            <a:xfrm flipV="1">
              <a:off x="4622501" y="5391654"/>
              <a:ext cx="0" cy="69041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3" name="Straight Connector 62"/>
            <p:cNvCxnSpPr>
              <a:stCxn id="49" idx="0"/>
              <a:endCxn id="12" idx="2"/>
            </p:cNvCxnSpPr>
            <p:nvPr/>
          </p:nvCxnSpPr>
          <p:spPr>
            <a:xfrm flipH="1" flipV="1">
              <a:off x="5661636" y="5391654"/>
              <a:ext cx="1203" cy="69041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4" name="Straight Connector 63"/>
            <p:cNvCxnSpPr>
              <a:stCxn id="50" idx="0"/>
              <a:endCxn id="29" idx="2"/>
            </p:cNvCxnSpPr>
            <p:nvPr/>
          </p:nvCxnSpPr>
          <p:spPr>
            <a:xfrm flipH="1" flipV="1">
              <a:off x="6574301" y="5390800"/>
              <a:ext cx="3608" cy="69126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5" name="Straight Connector 64"/>
            <p:cNvCxnSpPr>
              <a:stCxn id="51" idx="0"/>
              <a:endCxn id="52" idx="2"/>
            </p:cNvCxnSpPr>
            <p:nvPr/>
          </p:nvCxnSpPr>
          <p:spPr>
            <a:xfrm flipH="1" flipV="1">
              <a:off x="7486966" y="5390800"/>
              <a:ext cx="6014" cy="691268"/>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6" name="Straight Connector 65"/>
            <p:cNvCxnSpPr>
              <a:cxnSpLocks/>
              <a:stCxn id="53" idx="0"/>
            </p:cNvCxnSpPr>
            <p:nvPr/>
          </p:nvCxnSpPr>
          <p:spPr>
            <a:xfrm flipH="1" flipV="1">
              <a:off x="9131397" y="5180012"/>
              <a:ext cx="1" cy="908361"/>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grpSp>
      <p:cxnSp>
        <p:nvCxnSpPr>
          <p:cNvPr id="6" name="Straight Connector 5"/>
          <p:cNvCxnSpPr/>
          <p:nvPr/>
        </p:nvCxnSpPr>
        <p:spPr>
          <a:xfrm flipV="1">
            <a:off x="746918" y="4050052"/>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9" name="Date Placeholder 8">
            <a:extLst>
              <a:ext uri="{FF2B5EF4-FFF2-40B4-BE49-F238E27FC236}">
                <a16:creationId xmlns:a16="http://schemas.microsoft.com/office/drawing/2014/main" id="{B8645EAF-67E2-463D-8F90-18D0671BFE6F}"/>
              </a:ext>
            </a:extLst>
          </p:cNvPr>
          <p:cNvSpPr>
            <a:spLocks noGrp="1"/>
          </p:cNvSpPr>
          <p:nvPr>
            <p:ph type="dt" sz="half" idx="10"/>
          </p:nvPr>
        </p:nvSpPr>
        <p:spPr/>
        <p:txBody>
          <a:bodyPr/>
          <a:lstStyle/>
          <a:p>
            <a:r>
              <a:rPr lang="en-US"/>
              <a:t>8/17/2019</a:t>
            </a:r>
          </a:p>
        </p:txBody>
      </p:sp>
      <p:grpSp>
        <p:nvGrpSpPr>
          <p:cNvPr id="34" name="Group 33">
            <a:extLst>
              <a:ext uri="{FF2B5EF4-FFF2-40B4-BE49-F238E27FC236}">
                <a16:creationId xmlns:a16="http://schemas.microsoft.com/office/drawing/2014/main" id="{1D5AF949-5817-46BE-9FB1-474A5CE33A99}"/>
              </a:ext>
            </a:extLst>
          </p:cNvPr>
          <p:cNvGrpSpPr/>
          <p:nvPr/>
        </p:nvGrpSpPr>
        <p:grpSpPr>
          <a:xfrm>
            <a:off x="38152" y="3456246"/>
            <a:ext cx="11992321" cy="457200"/>
            <a:chOff x="38152" y="3456246"/>
            <a:chExt cx="11992321" cy="457200"/>
          </a:xfrm>
        </p:grpSpPr>
        <p:sp>
          <p:nvSpPr>
            <p:cNvPr id="42" name="Rectangle 41"/>
            <p:cNvSpPr/>
            <p:nvPr/>
          </p:nvSpPr>
          <p:spPr>
            <a:xfrm>
              <a:off x="2226523" y="3456246"/>
              <a:ext cx="3236221"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Credit-based Host Internal Protocol </a:t>
              </a:r>
            </a:p>
          </p:txBody>
        </p:sp>
        <p:sp>
          <p:nvSpPr>
            <p:cNvPr id="56" name="Rectangle 55"/>
            <p:cNvSpPr/>
            <p:nvPr/>
          </p:nvSpPr>
          <p:spPr>
            <a:xfrm>
              <a:off x="6824238" y="3456246"/>
              <a:ext cx="3114813" cy="4572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t>Stateless Transport / </a:t>
              </a:r>
            </a:p>
            <a:p>
              <a:pPr algn="ctr"/>
              <a:r>
                <a:rPr lang="en-US" sz="1400" b="1"/>
                <a:t>QCQCN + PFC</a:t>
              </a:r>
            </a:p>
          </p:txBody>
        </p:sp>
        <p:sp>
          <p:nvSpPr>
            <p:cNvPr id="70" name="Rectangle 41">
              <a:extLst>
                <a:ext uri="{FF2B5EF4-FFF2-40B4-BE49-F238E27FC236}">
                  <a16:creationId xmlns:a16="http://schemas.microsoft.com/office/drawing/2014/main" id="{F9B968A4-93CA-4C82-B1EA-C536C9D250CC}"/>
                </a:ext>
              </a:extLst>
            </p:cNvPr>
            <p:cNvSpPr/>
            <p:nvPr/>
          </p:nvSpPr>
          <p:spPr>
            <a:xfrm>
              <a:off x="5590729" y="3456246"/>
              <a:ext cx="1105523"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MP-RDMA</a:t>
              </a:r>
            </a:p>
          </p:txBody>
        </p:sp>
        <p:sp>
          <p:nvSpPr>
            <p:cNvPr id="73" name="矩形 72">
              <a:extLst>
                <a:ext uri="{FF2B5EF4-FFF2-40B4-BE49-F238E27FC236}">
                  <a16:creationId xmlns:a16="http://schemas.microsoft.com/office/drawing/2014/main" id="{9851A627-B079-4607-A56A-34A90B8C5239}"/>
                </a:ext>
              </a:extLst>
            </p:cNvPr>
            <p:cNvSpPr/>
            <p:nvPr/>
          </p:nvSpPr>
          <p:spPr>
            <a:xfrm>
              <a:off x="38152" y="3484791"/>
              <a:ext cx="2112785" cy="400110"/>
            </a:xfrm>
            <a:prstGeom prst="rect">
              <a:avLst/>
            </a:prstGeom>
          </p:spPr>
          <p:txBody>
            <a:bodyPr wrap="square">
              <a:spAutoFit/>
            </a:bodyPr>
            <a:lstStyle/>
            <a:p>
              <a:r>
                <a:rPr lang="en-US" altLang="zh-CN" sz="2000" b="1" i="1" err="1">
                  <a:solidFill>
                    <a:schemeClr val="accent2">
                      <a:lumMod val="75000"/>
                    </a:schemeClr>
                  </a:solidFill>
                </a:rPr>
                <a:t>Silicon</a:t>
              </a:r>
              <a:r>
                <a:rPr lang="en-US" altLang="zh-CN" sz="2000" b="1" i="1" err="1">
                  <a:solidFill>
                    <a:schemeClr val="accent1"/>
                  </a:solidFill>
                </a:rPr>
                <a:t>Transport</a:t>
              </a:r>
              <a:endParaRPr lang="en-US" altLang="zh-CN" sz="2000" b="1" i="1">
                <a:solidFill>
                  <a:schemeClr val="accent1"/>
                </a:solidFill>
              </a:endParaRPr>
            </a:p>
          </p:txBody>
        </p:sp>
        <p:sp>
          <p:nvSpPr>
            <p:cNvPr id="88" name="TextBox 87">
              <a:extLst>
                <a:ext uri="{FF2B5EF4-FFF2-40B4-BE49-F238E27FC236}">
                  <a16:creationId xmlns:a16="http://schemas.microsoft.com/office/drawing/2014/main" id="{40471718-810B-4762-AF33-F09637666458}"/>
                </a:ext>
              </a:extLst>
            </p:cNvPr>
            <p:cNvSpPr txBox="1"/>
            <p:nvPr/>
          </p:nvSpPr>
          <p:spPr>
            <a:xfrm>
              <a:off x="10110233" y="3456246"/>
              <a:ext cx="1920240" cy="457200"/>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none" rtlCol="0" anchor="ctr" anchorCtr="0">
              <a:spAutoFit/>
            </a:bodyPr>
            <a:lstStyle/>
            <a:p>
              <a:pPr algn="ctr"/>
              <a:r>
                <a:rPr lang="en-US" sz="1600" b="1">
                  <a:solidFill>
                    <a:schemeClr val="accent1"/>
                  </a:solidFill>
                </a:rPr>
                <a:t>Reliable Transport</a:t>
              </a:r>
            </a:p>
            <a:p>
              <a:pPr algn="ctr"/>
              <a:r>
                <a:rPr lang="en-US" sz="1400" b="1" i="1">
                  <a:solidFill>
                    <a:schemeClr val="accent1"/>
                  </a:solidFill>
                </a:rPr>
                <a:t>NSDI 1</a:t>
              </a:r>
              <a:r>
                <a:rPr lang="en-US" altLang="zh-CN" sz="1400" b="1" i="1">
                  <a:solidFill>
                    <a:schemeClr val="accent1"/>
                  </a:solidFill>
                </a:rPr>
                <a:t>8</a:t>
              </a:r>
              <a:endParaRPr lang="en-US" sz="1400" b="1" i="1">
                <a:solidFill>
                  <a:schemeClr val="accent1"/>
                </a:solidFill>
              </a:endParaRPr>
            </a:p>
          </p:txBody>
        </p:sp>
      </p:grpSp>
      <p:cxnSp>
        <p:nvCxnSpPr>
          <p:cNvPr id="38" name="Straight Connector 37"/>
          <p:cNvCxnSpPr/>
          <p:nvPr/>
        </p:nvCxnSpPr>
        <p:spPr>
          <a:xfrm flipV="1">
            <a:off x="746918" y="4814438"/>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0BFB5D56-9FBD-4CB2-9782-51D888A51244}"/>
              </a:ext>
            </a:extLst>
          </p:cNvPr>
          <p:cNvGrpSpPr/>
          <p:nvPr/>
        </p:nvGrpSpPr>
        <p:grpSpPr>
          <a:xfrm>
            <a:off x="503469" y="4932746"/>
            <a:ext cx="11527004" cy="559901"/>
            <a:chOff x="503469" y="4932746"/>
            <a:chExt cx="11527004" cy="559901"/>
          </a:xfrm>
        </p:grpSpPr>
        <p:cxnSp>
          <p:nvCxnSpPr>
            <p:cNvPr id="35" name="Straight Connector 34"/>
            <p:cNvCxnSpPr/>
            <p:nvPr/>
          </p:nvCxnSpPr>
          <p:spPr>
            <a:xfrm flipV="1">
              <a:off x="746918" y="5492647"/>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2454861" y="4932746"/>
              <a:ext cx="852797"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G-LANE</a:t>
              </a:r>
            </a:p>
            <a:p>
              <a:pPr algn="ctr"/>
              <a:r>
                <a:rPr lang="en-US" sz="1200" b="1"/>
                <a:t>Stack</a:t>
              </a:r>
            </a:p>
          </p:txBody>
        </p:sp>
        <p:sp>
          <p:nvSpPr>
            <p:cNvPr id="45" name="Rectangle 44"/>
            <p:cNvSpPr/>
            <p:nvPr/>
          </p:nvSpPr>
          <p:spPr>
            <a:xfrm>
              <a:off x="3369931" y="4932746"/>
              <a:ext cx="852797" cy="45890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b="1"/>
                <a:t>GPU</a:t>
              </a:r>
            </a:p>
            <a:p>
              <a:pPr algn="ctr"/>
              <a:r>
                <a:rPr lang="en-US" sz="1200" b="1"/>
                <a:t>Stack</a:t>
              </a:r>
            </a:p>
          </p:txBody>
        </p:sp>
        <p:sp>
          <p:nvSpPr>
            <p:cNvPr id="48" name="Rectangle 47"/>
            <p:cNvSpPr/>
            <p:nvPr/>
          </p:nvSpPr>
          <p:spPr>
            <a:xfrm>
              <a:off x="4285002" y="4932746"/>
              <a:ext cx="852797"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FPGA</a:t>
              </a:r>
            </a:p>
            <a:p>
              <a:pPr algn="ctr"/>
              <a:r>
                <a:rPr lang="en-US" sz="1200" b="1"/>
                <a:t>Connect</a:t>
              </a:r>
            </a:p>
          </p:txBody>
        </p:sp>
        <p:sp>
          <p:nvSpPr>
            <p:cNvPr id="12" name="Rectangle 11"/>
            <p:cNvSpPr/>
            <p:nvPr/>
          </p:nvSpPr>
          <p:spPr>
            <a:xfrm>
              <a:off x="5325340" y="4932746"/>
              <a:ext cx="850392"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NVMe Stack</a:t>
              </a:r>
            </a:p>
          </p:txBody>
        </p:sp>
        <p:sp>
          <p:nvSpPr>
            <p:cNvPr id="29" name="Rectangle 28"/>
            <p:cNvSpPr/>
            <p:nvPr/>
          </p:nvSpPr>
          <p:spPr>
            <a:xfrm>
              <a:off x="6238005" y="4933600"/>
              <a:ext cx="850392"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DMA</a:t>
              </a:r>
            </a:p>
            <a:p>
              <a:pPr algn="ctr"/>
              <a:r>
                <a:rPr lang="en-US" sz="1200" b="1"/>
                <a:t>Engine</a:t>
              </a:r>
            </a:p>
          </p:txBody>
        </p:sp>
        <p:sp>
          <p:nvSpPr>
            <p:cNvPr id="52" name="Rectangle 51"/>
            <p:cNvSpPr/>
            <p:nvPr/>
          </p:nvSpPr>
          <p:spPr>
            <a:xfrm>
              <a:off x="7150670" y="4933600"/>
              <a:ext cx="850392" cy="4572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NIC</a:t>
              </a:r>
            </a:p>
            <a:p>
              <a:pPr algn="ctr"/>
              <a:r>
                <a:rPr lang="en-US" sz="1200" b="1"/>
                <a:t>Stack</a:t>
              </a:r>
            </a:p>
          </p:txBody>
        </p:sp>
        <p:sp>
          <p:nvSpPr>
            <p:cNvPr id="71" name="矩形 70">
              <a:extLst>
                <a:ext uri="{FF2B5EF4-FFF2-40B4-BE49-F238E27FC236}">
                  <a16:creationId xmlns:a16="http://schemas.microsoft.com/office/drawing/2014/main" id="{6D8C305D-336C-4D8A-9625-6BA4D5772EE0}"/>
                </a:ext>
              </a:extLst>
            </p:cNvPr>
            <p:cNvSpPr/>
            <p:nvPr/>
          </p:nvSpPr>
          <p:spPr>
            <a:xfrm>
              <a:off x="503469" y="4962145"/>
              <a:ext cx="1680519" cy="400110"/>
            </a:xfrm>
            <a:prstGeom prst="rect">
              <a:avLst/>
            </a:prstGeom>
          </p:spPr>
          <p:txBody>
            <a:bodyPr wrap="square">
              <a:spAutoFit/>
            </a:bodyPr>
            <a:lstStyle/>
            <a:p>
              <a:r>
                <a:rPr lang="en-US" altLang="zh-CN" sz="2000" b="1" i="1" err="1">
                  <a:solidFill>
                    <a:schemeClr val="accent2">
                      <a:lumMod val="75000"/>
                    </a:schemeClr>
                  </a:solidFill>
                </a:rPr>
                <a:t>Silicon</a:t>
              </a:r>
              <a:r>
                <a:rPr lang="en-US" altLang="zh-CN" sz="2000" b="1" i="1" err="1">
                  <a:solidFill>
                    <a:schemeClr val="accent1"/>
                  </a:solidFill>
                </a:rPr>
                <a:t>Stack</a:t>
              </a:r>
              <a:endParaRPr lang="en-US" altLang="zh-CN" sz="2000" b="1" i="1">
                <a:solidFill>
                  <a:schemeClr val="accent1"/>
                </a:solidFill>
              </a:endParaRPr>
            </a:p>
          </p:txBody>
        </p:sp>
        <p:sp>
          <p:nvSpPr>
            <p:cNvPr id="80" name="Rectangle 79">
              <a:extLst>
                <a:ext uri="{FF2B5EF4-FFF2-40B4-BE49-F238E27FC236}">
                  <a16:creationId xmlns:a16="http://schemas.microsoft.com/office/drawing/2014/main" id="{81278CAD-197F-4607-827E-C9C1FBFDF740}"/>
                </a:ext>
              </a:extLst>
            </p:cNvPr>
            <p:cNvSpPr/>
            <p:nvPr/>
          </p:nvSpPr>
          <p:spPr>
            <a:xfrm>
              <a:off x="8783960" y="4933600"/>
              <a:ext cx="851594"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a:t>Network Stack</a:t>
              </a:r>
            </a:p>
          </p:txBody>
        </p:sp>
        <p:sp>
          <p:nvSpPr>
            <p:cNvPr id="89" name="TextBox 88">
              <a:extLst>
                <a:ext uri="{FF2B5EF4-FFF2-40B4-BE49-F238E27FC236}">
                  <a16:creationId xmlns:a16="http://schemas.microsoft.com/office/drawing/2014/main" id="{670E3DB9-4992-493F-94A0-B28065321901}"/>
                </a:ext>
              </a:extLst>
            </p:cNvPr>
            <p:cNvSpPr txBox="1"/>
            <p:nvPr/>
          </p:nvSpPr>
          <p:spPr>
            <a:xfrm>
              <a:off x="10110233" y="4951723"/>
              <a:ext cx="1920240" cy="457200"/>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square" rtlCol="0" anchor="ctr" anchorCtr="0">
              <a:spAutoFit/>
            </a:bodyPr>
            <a:lstStyle/>
            <a:p>
              <a:pPr algn="ctr"/>
              <a:r>
                <a:rPr lang="en-US" sz="1600" b="1">
                  <a:solidFill>
                    <a:schemeClr val="accent1"/>
                  </a:solidFill>
                </a:rPr>
                <a:t>Underlay Stack</a:t>
              </a:r>
            </a:p>
            <a:p>
              <a:pPr algn="ctr"/>
              <a:r>
                <a:rPr lang="en-US" sz="1600" b="1" i="1">
                  <a:solidFill>
                    <a:schemeClr val="accent1"/>
                  </a:solidFill>
                </a:rPr>
                <a:t>Work with Bing</a:t>
              </a:r>
            </a:p>
          </p:txBody>
        </p:sp>
      </p:grpSp>
      <p:grpSp>
        <p:nvGrpSpPr>
          <p:cNvPr id="30" name="Group 29">
            <a:extLst>
              <a:ext uri="{FF2B5EF4-FFF2-40B4-BE49-F238E27FC236}">
                <a16:creationId xmlns:a16="http://schemas.microsoft.com/office/drawing/2014/main" id="{01D57B5A-FF23-4B49-8D3F-E19D98AF9274}"/>
              </a:ext>
            </a:extLst>
          </p:cNvPr>
          <p:cNvGrpSpPr/>
          <p:nvPr/>
        </p:nvGrpSpPr>
        <p:grpSpPr>
          <a:xfrm>
            <a:off x="-179599" y="5566739"/>
            <a:ext cx="12210072" cy="1277377"/>
            <a:chOff x="-179599" y="5566739"/>
            <a:chExt cx="12210072" cy="1277377"/>
          </a:xfrm>
        </p:grpSpPr>
        <p:grpSp>
          <p:nvGrpSpPr>
            <p:cNvPr id="19" name="组合 18">
              <a:extLst>
                <a:ext uri="{FF2B5EF4-FFF2-40B4-BE49-F238E27FC236}">
                  <a16:creationId xmlns:a16="http://schemas.microsoft.com/office/drawing/2014/main" id="{0078549C-9A8D-458C-ABDD-D5811B2381DE}"/>
                </a:ext>
              </a:extLst>
            </p:cNvPr>
            <p:cNvGrpSpPr/>
            <p:nvPr/>
          </p:nvGrpSpPr>
          <p:grpSpPr>
            <a:xfrm>
              <a:off x="-179599" y="5616932"/>
              <a:ext cx="10827381" cy="1227184"/>
              <a:chOff x="-27199" y="5616932"/>
              <a:chExt cx="10827381" cy="1227184"/>
            </a:xfrm>
          </p:grpSpPr>
          <p:sp>
            <p:nvSpPr>
              <p:cNvPr id="11" name="TextBox 10"/>
              <p:cNvSpPr txBox="1"/>
              <p:nvPr/>
            </p:nvSpPr>
            <p:spPr>
              <a:xfrm>
                <a:off x="5319345" y="6490010"/>
                <a:ext cx="1942270" cy="338554"/>
              </a:xfrm>
              <a:prstGeom prst="rect">
                <a:avLst/>
              </a:prstGeom>
              <a:noFill/>
            </p:spPr>
            <p:txBody>
              <a:bodyPr wrap="square" rtlCol="0">
                <a:spAutoFit/>
              </a:bodyPr>
              <a:lstStyle/>
              <a:p>
                <a:pPr algn="ctr"/>
                <a:r>
                  <a:rPr lang="en-US" sz="1600" b="1" i="1"/>
                  <a:t>Passive Device</a:t>
                </a:r>
              </a:p>
            </p:txBody>
          </p:sp>
          <p:sp>
            <p:nvSpPr>
              <p:cNvPr id="59" name="TextBox 58"/>
              <p:cNvSpPr txBox="1"/>
              <p:nvPr/>
            </p:nvSpPr>
            <p:spPr>
              <a:xfrm>
                <a:off x="2560340" y="6505562"/>
                <a:ext cx="2505484" cy="338554"/>
              </a:xfrm>
              <a:prstGeom prst="rect">
                <a:avLst/>
              </a:prstGeom>
              <a:noFill/>
            </p:spPr>
            <p:txBody>
              <a:bodyPr wrap="square" rtlCol="0">
                <a:spAutoFit/>
              </a:bodyPr>
              <a:lstStyle/>
              <a:p>
                <a:pPr algn="ctr"/>
                <a:r>
                  <a:rPr lang="en-US" sz="1600" b="1" i="1"/>
                  <a:t>Computation Node</a:t>
                </a:r>
              </a:p>
            </p:txBody>
          </p:sp>
          <p:sp>
            <p:nvSpPr>
              <p:cNvPr id="60" name="TextBox 59"/>
              <p:cNvSpPr txBox="1"/>
              <p:nvPr/>
            </p:nvSpPr>
            <p:spPr>
              <a:xfrm>
                <a:off x="6290480" y="6487114"/>
                <a:ext cx="4509702" cy="338554"/>
              </a:xfrm>
              <a:prstGeom prst="rect">
                <a:avLst/>
              </a:prstGeom>
              <a:noFill/>
            </p:spPr>
            <p:txBody>
              <a:bodyPr wrap="square" rtlCol="0">
                <a:spAutoFit/>
              </a:bodyPr>
              <a:lstStyle/>
              <a:p>
                <a:pPr algn="ctr"/>
                <a:r>
                  <a:rPr lang="en-US" sz="1600" b="1" i="1"/>
                  <a:t>Communication Component</a:t>
                </a:r>
              </a:p>
            </p:txBody>
          </p:sp>
          <p:sp>
            <p:nvSpPr>
              <p:cNvPr id="36" name="TextBox 35"/>
              <p:cNvSpPr txBox="1"/>
              <p:nvPr/>
            </p:nvSpPr>
            <p:spPr>
              <a:xfrm>
                <a:off x="-27199" y="6089835"/>
                <a:ext cx="2466570" cy="400110"/>
              </a:xfrm>
              <a:prstGeom prst="rect">
                <a:avLst/>
              </a:prstGeom>
              <a:noFill/>
            </p:spPr>
            <p:txBody>
              <a:bodyPr wrap="square" rtlCol="0">
                <a:spAutoFit/>
              </a:bodyPr>
              <a:lstStyle/>
              <a:p>
                <a:endParaRPr lang="en-US" sz="2000" b="1" i="1"/>
              </a:p>
            </p:txBody>
          </p:sp>
          <p:sp>
            <p:nvSpPr>
              <p:cNvPr id="39" name="Rectangle 38"/>
              <p:cNvSpPr/>
              <p:nvPr/>
            </p:nvSpPr>
            <p:spPr>
              <a:xfrm>
                <a:off x="2607261"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CPU</a:t>
                </a:r>
              </a:p>
            </p:txBody>
          </p:sp>
          <p:sp>
            <p:nvSpPr>
              <p:cNvPr id="41" name="Rectangle 40"/>
              <p:cNvSpPr/>
              <p:nvPr/>
            </p:nvSpPr>
            <p:spPr>
              <a:xfrm>
                <a:off x="3522331"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GPU</a:t>
                </a:r>
              </a:p>
            </p:txBody>
          </p:sp>
          <p:sp>
            <p:nvSpPr>
              <p:cNvPr id="46" name="Rectangle 45"/>
              <p:cNvSpPr/>
              <p:nvPr/>
            </p:nvSpPr>
            <p:spPr>
              <a:xfrm>
                <a:off x="4437402"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FPGA</a:t>
                </a:r>
              </a:p>
            </p:txBody>
          </p:sp>
          <p:sp>
            <p:nvSpPr>
              <p:cNvPr id="49" name="Rectangle 48"/>
              <p:cNvSpPr/>
              <p:nvPr/>
            </p:nvSpPr>
            <p:spPr>
              <a:xfrm>
                <a:off x="5477740"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NVMe</a:t>
                </a:r>
              </a:p>
            </p:txBody>
          </p:sp>
          <p:sp>
            <p:nvSpPr>
              <p:cNvPr id="50" name="Rectangle 49"/>
              <p:cNvSpPr/>
              <p:nvPr/>
            </p:nvSpPr>
            <p:spPr>
              <a:xfrm>
                <a:off x="6392810"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a:t>Memory</a:t>
                </a:r>
                <a:endParaRPr lang="en-US" sz="1400" b="1"/>
              </a:p>
            </p:txBody>
          </p:sp>
          <p:sp>
            <p:nvSpPr>
              <p:cNvPr id="51" name="Rectangle 50"/>
              <p:cNvSpPr/>
              <p:nvPr/>
            </p:nvSpPr>
            <p:spPr>
              <a:xfrm>
                <a:off x="7307881" y="6082068"/>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a:t>NIC</a:t>
                </a:r>
              </a:p>
            </p:txBody>
          </p:sp>
          <p:sp>
            <p:nvSpPr>
              <p:cNvPr id="53" name="Rectangle 52"/>
              <p:cNvSpPr/>
              <p:nvPr/>
            </p:nvSpPr>
            <p:spPr>
              <a:xfrm>
                <a:off x="8946299" y="6088373"/>
                <a:ext cx="852797" cy="458908"/>
              </a:xfrm>
              <a:prstGeom prst="rect">
                <a:avLst/>
              </a:prstGeom>
              <a:solidFill>
                <a:schemeClr val="tx1">
                  <a:lumMod val="95000"/>
                  <a:lumOff val="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a:t>On-chip</a:t>
                </a:r>
              </a:p>
              <a:p>
                <a:pPr algn="ctr"/>
                <a:r>
                  <a:rPr lang="en-US" sz="1200" b="1"/>
                  <a:t>NIC</a:t>
                </a:r>
              </a:p>
            </p:txBody>
          </p:sp>
          <p:sp>
            <p:nvSpPr>
              <p:cNvPr id="69" name="TextBox 7">
                <a:extLst>
                  <a:ext uri="{FF2B5EF4-FFF2-40B4-BE49-F238E27FC236}">
                    <a16:creationId xmlns:a16="http://schemas.microsoft.com/office/drawing/2014/main" id="{F75F706B-A28C-4E8A-9A1F-F7F5EE1317E7}"/>
                  </a:ext>
                </a:extLst>
              </p:cNvPr>
              <p:cNvSpPr txBox="1"/>
              <p:nvPr/>
            </p:nvSpPr>
            <p:spPr>
              <a:xfrm>
                <a:off x="1166085" y="5616932"/>
                <a:ext cx="184731" cy="307777"/>
              </a:xfrm>
              <a:prstGeom prst="rect">
                <a:avLst/>
              </a:prstGeom>
              <a:noFill/>
            </p:spPr>
            <p:txBody>
              <a:bodyPr wrap="none" rtlCol="0">
                <a:spAutoFit/>
              </a:bodyPr>
              <a:lstStyle/>
              <a:p>
                <a:endParaRPr lang="en-US" sz="1400" b="1" i="1">
                  <a:solidFill>
                    <a:schemeClr val="accent1"/>
                  </a:solidFill>
                </a:endParaRPr>
              </a:p>
            </p:txBody>
          </p:sp>
        </p:grpSp>
        <p:sp>
          <p:nvSpPr>
            <p:cNvPr id="26" name="矩形 25">
              <a:extLst>
                <a:ext uri="{FF2B5EF4-FFF2-40B4-BE49-F238E27FC236}">
                  <a16:creationId xmlns:a16="http://schemas.microsoft.com/office/drawing/2014/main" id="{0EB31FB7-93EE-4ACB-9C40-F271F450698E}"/>
                </a:ext>
              </a:extLst>
            </p:cNvPr>
            <p:cNvSpPr/>
            <p:nvPr/>
          </p:nvSpPr>
          <p:spPr>
            <a:xfrm>
              <a:off x="746918" y="5566739"/>
              <a:ext cx="1322652" cy="400110"/>
            </a:xfrm>
            <a:prstGeom prst="rect">
              <a:avLst/>
            </a:prstGeom>
          </p:spPr>
          <p:txBody>
            <a:bodyPr wrap="square">
              <a:spAutoFit/>
            </a:bodyPr>
            <a:lstStyle/>
            <a:p>
              <a:r>
                <a:rPr lang="en-US" altLang="zh-CN" sz="2000" b="1" i="1">
                  <a:solidFill>
                    <a:schemeClr val="accent2">
                      <a:lumMod val="75000"/>
                    </a:schemeClr>
                  </a:solidFill>
                </a:rPr>
                <a:t>Silicon</a:t>
              </a:r>
              <a:r>
                <a:rPr lang="en-US" altLang="zh-CN" sz="2000" b="1" i="1">
                  <a:solidFill>
                    <a:schemeClr val="accent1"/>
                  </a:solidFill>
                </a:rPr>
                <a:t>OS</a:t>
              </a:r>
            </a:p>
          </p:txBody>
        </p:sp>
        <p:sp>
          <p:nvSpPr>
            <p:cNvPr id="27" name="矩形 26">
              <a:extLst>
                <a:ext uri="{FF2B5EF4-FFF2-40B4-BE49-F238E27FC236}">
                  <a16:creationId xmlns:a16="http://schemas.microsoft.com/office/drawing/2014/main" id="{89DAA6CB-6881-4036-A4D5-7584E9954596}"/>
                </a:ext>
              </a:extLst>
            </p:cNvPr>
            <p:cNvSpPr/>
            <p:nvPr/>
          </p:nvSpPr>
          <p:spPr>
            <a:xfrm>
              <a:off x="185477" y="6111975"/>
              <a:ext cx="2382383" cy="400110"/>
            </a:xfrm>
            <a:prstGeom prst="rect">
              <a:avLst/>
            </a:prstGeom>
          </p:spPr>
          <p:txBody>
            <a:bodyPr wrap="none">
              <a:spAutoFit/>
            </a:bodyPr>
            <a:lstStyle/>
            <a:p>
              <a:r>
                <a:rPr lang="en-US" altLang="zh-CN" sz="2000" b="1" i="1"/>
                <a:t>Hardware resource</a:t>
              </a:r>
            </a:p>
          </p:txBody>
        </p:sp>
        <p:sp>
          <p:nvSpPr>
            <p:cNvPr id="75" name="Rectangle 75">
              <a:extLst>
                <a:ext uri="{FF2B5EF4-FFF2-40B4-BE49-F238E27FC236}">
                  <a16:creationId xmlns:a16="http://schemas.microsoft.com/office/drawing/2014/main" id="{60E7DB51-9787-4B22-842A-DE869F3FB72B}"/>
                </a:ext>
              </a:extLst>
            </p:cNvPr>
            <p:cNvSpPr/>
            <p:nvPr/>
          </p:nvSpPr>
          <p:spPr>
            <a:xfrm>
              <a:off x="2560288" y="5619046"/>
              <a:ext cx="6964327" cy="29664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Hardware/Network/Application Logic Interface, local memory, dev mgmt., libraries</a:t>
              </a:r>
            </a:p>
          </p:txBody>
        </p:sp>
        <p:sp>
          <p:nvSpPr>
            <p:cNvPr id="90" name="TextBox 89">
              <a:extLst>
                <a:ext uri="{FF2B5EF4-FFF2-40B4-BE49-F238E27FC236}">
                  <a16:creationId xmlns:a16="http://schemas.microsoft.com/office/drawing/2014/main" id="{9CBEA65F-FF7C-4391-A9FA-2DACF028E77E}"/>
                </a:ext>
              </a:extLst>
            </p:cNvPr>
            <p:cNvSpPr txBox="1"/>
            <p:nvPr/>
          </p:nvSpPr>
          <p:spPr>
            <a:xfrm>
              <a:off x="10110233" y="5800003"/>
              <a:ext cx="1920240" cy="338554"/>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square" rtlCol="0" anchor="ctr" anchorCtr="0">
              <a:spAutoFit/>
            </a:bodyPr>
            <a:lstStyle/>
            <a:p>
              <a:pPr algn="ctr"/>
              <a:r>
                <a:rPr lang="en-US" sz="1600" b="1" dirty="0">
                  <a:solidFill>
                    <a:schemeClr val="accent1"/>
                  </a:solidFill>
                </a:rPr>
                <a:t>Unified FPGA OS</a:t>
              </a:r>
              <a:endParaRPr lang="en-US" sz="1400" b="1" i="1" dirty="0">
                <a:solidFill>
                  <a:schemeClr val="accent1"/>
                </a:solidFill>
              </a:endParaRPr>
            </a:p>
          </p:txBody>
        </p:sp>
      </p:grpSp>
      <p:grpSp>
        <p:nvGrpSpPr>
          <p:cNvPr id="32" name="Group 31">
            <a:extLst>
              <a:ext uri="{FF2B5EF4-FFF2-40B4-BE49-F238E27FC236}">
                <a16:creationId xmlns:a16="http://schemas.microsoft.com/office/drawing/2014/main" id="{8289A506-B55C-431D-B84A-6D054218FC17}"/>
              </a:ext>
            </a:extLst>
          </p:cNvPr>
          <p:cNvGrpSpPr/>
          <p:nvPr/>
        </p:nvGrpSpPr>
        <p:grpSpPr>
          <a:xfrm>
            <a:off x="662300" y="4215223"/>
            <a:ext cx="11368173" cy="457200"/>
            <a:chOff x="662300" y="4215223"/>
            <a:chExt cx="11368173" cy="457200"/>
          </a:xfrm>
        </p:grpSpPr>
        <p:sp>
          <p:nvSpPr>
            <p:cNvPr id="76" name="Rectangle 75"/>
            <p:cNvSpPr/>
            <p:nvPr/>
          </p:nvSpPr>
          <p:spPr>
            <a:xfrm>
              <a:off x="2193471" y="4215223"/>
              <a:ext cx="7791077" cy="4572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a:t>Direct Universal Access (DUA) for SiliconOS through network</a:t>
              </a:r>
            </a:p>
          </p:txBody>
        </p:sp>
        <p:sp>
          <p:nvSpPr>
            <p:cNvPr id="72" name="矩形 71">
              <a:extLst>
                <a:ext uri="{FF2B5EF4-FFF2-40B4-BE49-F238E27FC236}">
                  <a16:creationId xmlns:a16="http://schemas.microsoft.com/office/drawing/2014/main" id="{541DA311-CB2D-4167-9E4F-3EA2427AD580}"/>
                </a:ext>
              </a:extLst>
            </p:cNvPr>
            <p:cNvSpPr/>
            <p:nvPr/>
          </p:nvSpPr>
          <p:spPr>
            <a:xfrm>
              <a:off x="662300" y="4243768"/>
              <a:ext cx="1410052" cy="400110"/>
            </a:xfrm>
            <a:prstGeom prst="rect">
              <a:avLst/>
            </a:prstGeom>
          </p:spPr>
          <p:txBody>
            <a:bodyPr wrap="square">
              <a:spAutoFit/>
            </a:bodyPr>
            <a:lstStyle/>
            <a:p>
              <a:r>
                <a:rPr lang="en-US" altLang="zh-CN" sz="2000" b="1" i="1">
                  <a:solidFill>
                    <a:schemeClr val="accent2">
                      <a:lumMod val="75000"/>
                    </a:schemeClr>
                  </a:solidFill>
                </a:rPr>
                <a:t>Silicon</a:t>
              </a:r>
              <a:r>
                <a:rPr lang="en-US" altLang="zh-CN" sz="2000" b="1" i="1">
                  <a:solidFill>
                    <a:schemeClr val="accent1"/>
                  </a:solidFill>
                </a:rPr>
                <a:t>Net</a:t>
              </a:r>
            </a:p>
          </p:txBody>
        </p:sp>
        <p:sp>
          <p:nvSpPr>
            <p:cNvPr id="91" name="TextBox 90">
              <a:extLst>
                <a:ext uri="{FF2B5EF4-FFF2-40B4-BE49-F238E27FC236}">
                  <a16:creationId xmlns:a16="http://schemas.microsoft.com/office/drawing/2014/main" id="{CC1EC1C3-3A58-4695-A0C4-63CC66193CAC}"/>
                </a:ext>
              </a:extLst>
            </p:cNvPr>
            <p:cNvSpPr txBox="1"/>
            <p:nvPr/>
          </p:nvSpPr>
          <p:spPr>
            <a:xfrm>
              <a:off x="10110233" y="4215223"/>
              <a:ext cx="1920240" cy="457200"/>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none" rtlCol="0" anchor="ctr" anchorCtr="0">
              <a:spAutoFit/>
            </a:bodyPr>
            <a:lstStyle/>
            <a:p>
              <a:pPr algn="ctr"/>
              <a:r>
                <a:rPr lang="en-US" sz="1600" b="1">
                  <a:solidFill>
                    <a:schemeClr val="accent1"/>
                  </a:solidFill>
                </a:rPr>
                <a:t>Universal Switch</a:t>
              </a:r>
            </a:p>
            <a:p>
              <a:pPr algn="ctr"/>
              <a:r>
                <a:rPr lang="en-US" sz="1400" b="1" i="1">
                  <a:solidFill>
                    <a:schemeClr val="accent1"/>
                  </a:solidFill>
                </a:rPr>
                <a:t>NSDI 1</a:t>
              </a:r>
              <a:r>
                <a:rPr lang="en-US" altLang="zh-CN" sz="1400" b="1" i="1">
                  <a:solidFill>
                    <a:schemeClr val="accent1"/>
                  </a:solidFill>
                </a:rPr>
                <a:t>9</a:t>
              </a:r>
              <a:endParaRPr lang="en-US" sz="1400" b="1" i="1">
                <a:solidFill>
                  <a:schemeClr val="accent1"/>
                </a:solidFill>
              </a:endParaRPr>
            </a:p>
          </p:txBody>
        </p:sp>
      </p:grpSp>
      <p:grpSp>
        <p:nvGrpSpPr>
          <p:cNvPr id="37" name="Group 36">
            <a:extLst>
              <a:ext uri="{FF2B5EF4-FFF2-40B4-BE49-F238E27FC236}">
                <a16:creationId xmlns:a16="http://schemas.microsoft.com/office/drawing/2014/main" id="{F0C65D44-805A-4074-A3F3-38EA830EDF1F}"/>
              </a:ext>
            </a:extLst>
          </p:cNvPr>
          <p:cNvGrpSpPr/>
          <p:nvPr/>
        </p:nvGrpSpPr>
        <p:grpSpPr>
          <a:xfrm>
            <a:off x="121525" y="2610462"/>
            <a:ext cx="11908948" cy="602916"/>
            <a:chOff x="121525" y="2610462"/>
            <a:chExt cx="11908948" cy="602916"/>
          </a:xfrm>
        </p:grpSpPr>
        <p:sp>
          <p:nvSpPr>
            <p:cNvPr id="74" name="矩形 73">
              <a:extLst>
                <a:ext uri="{FF2B5EF4-FFF2-40B4-BE49-F238E27FC236}">
                  <a16:creationId xmlns:a16="http://schemas.microsoft.com/office/drawing/2014/main" id="{EFF392B7-F30A-4E65-8746-6A5FC168313C}"/>
                </a:ext>
              </a:extLst>
            </p:cNvPr>
            <p:cNvSpPr/>
            <p:nvPr/>
          </p:nvSpPr>
          <p:spPr>
            <a:xfrm>
              <a:off x="121525" y="2711865"/>
              <a:ext cx="2112785" cy="400110"/>
            </a:xfrm>
            <a:prstGeom prst="rect">
              <a:avLst/>
            </a:prstGeom>
          </p:spPr>
          <p:txBody>
            <a:bodyPr wrap="square">
              <a:spAutoFit/>
            </a:bodyPr>
            <a:lstStyle/>
            <a:p>
              <a:r>
                <a:rPr lang="en-US" altLang="zh-CN" sz="2000" b="1" i="1" err="1">
                  <a:solidFill>
                    <a:schemeClr val="accent2">
                      <a:lumMod val="75000"/>
                    </a:schemeClr>
                  </a:solidFill>
                </a:rPr>
                <a:t>Silicon</a:t>
              </a:r>
              <a:r>
                <a:rPr lang="en-US" altLang="zh-CN" sz="2000" b="1" i="1" err="1">
                  <a:solidFill>
                    <a:schemeClr val="accent1"/>
                  </a:solidFill>
                </a:rPr>
                <a:t>Interface</a:t>
              </a:r>
              <a:endParaRPr lang="en-US" altLang="zh-CN" sz="2000" b="1" i="1">
                <a:solidFill>
                  <a:schemeClr val="accent1"/>
                </a:solidFill>
              </a:endParaRPr>
            </a:p>
          </p:txBody>
        </p:sp>
        <p:sp>
          <p:nvSpPr>
            <p:cNvPr id="92" name="TextBox 91">
              <a:extLst>
                <a:ext uri="{FF2B5EF4-FFF2-40B4-BE49-F238E27FC236}">
                  <a16:creationId xmlns:a16="http://schemas.microsoft.com/office/drawing/2014/main" id="{9CCF0C88-EDA5-4055-9D2C-521FF245664C}"/>
                </a:ext>
              </a:extLst>
            </p:cNvPr>
            <p:cNvSpPr txBox="1"/>
            <p:nvPr/>
          </p:nvSpPr>
          <p:spPr>
            <a:xfrm>
              <a:off x="10110233" y="2683320"/>
              <a:ext cx="1920240" cy="457200"/>
            </a:xfrm>
            <a:prstGeom prst="rect">
              <a:avLst/>
            </a:prstGeom>
            <a:ln w="38100">
              <a:solidFill>
                <a:schemeClr val="accent1"/>
              </a:solidFill>
            </a:ln>
          </p:spPr>
          <p:style>
            <a:lnRef idx="2">
              <a:schemeClr val="accent4"/>
            </a:lnRef>
            <a:fillRef idx="1">
              <a:schemeClr val="lt1"/>
            </a:fillRef>
            <a:effectRef idx="0">
              <a:schemeClr val="accent4"/>
            </a:effectRef>
            <a:fontRef idx="minor">
              <a:schemeClr val="dk1"/>
            </a:fontRef>
          </p:style>
          <p:txBody>
            <a:bodyPr wrap="square" rtlCol="0" anchor="ctr" anchorCtr="0">
              <a:spAutoFit/>
            </a:bodyPr>
            <a:lstStyle/>
            <a:p>
              <a:pPr algn="ctr"/>
              <a:r>
                <a:rPr lang="en-US" sz="1600" b="1">
                  <a:solidFill>
                    <a:schemeClr val="accent1"/>
                  </a:solidFill>
                </a:rPr>
                <a:t>Unified Interface</a:t>
              </a:r>
            </a:p>
          </p:txBody>
        </p:sp>
        <p:grpSp>
          <p:nvGrpSpPr>
            <p:cNvPr id="15" name="Group 14">
              <a:extLst>
                <a:ext uri="{FF2B5EF4-FFF2-40B4-BE49-F238E27FC236}">
                  <a16:creationId xmlns:a16="http://schemas.microsoft.com/office/drawing/2014/main" id="{BD18C5C9-A6D8-4511-A306-E4AC46A025DB}"/>
                </a:ext>
              </a:extLst>
            </p:cNvPr>
            <p:cNvGrpSpPr/>
            <p:nvPr/>
          </p:nvGrpSpPr>
          <p:grpSpPr>
            <a:xfrm>
              <a:off x="2855726" y="2610462"/>
              <a:ext cx="6584910" cy="602916"/>
              <a:chOff x="2635387" y="2565600"/>
              <a:chExt cx="6584910" cy="602916"/>
            </a:xfrm>
          </p:grpSpPr>
          <p:sp>
            <p:nvSpPr>
              <p:cNvPr id="57" name="Rectangle 56"/>
              <p:cNvSpPr/>
              <p:nvPr/>
            </p:nvSpPr>
            <p:spPr>
              <a:xfrm>
                <a:off x="2635387" y="2894196"/>
                <a:ext cx="2148765" cy="274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Generic LANE(G-LANE)</a:t>
                </a:r>
              </a:p>
            </p:txBody>
          </p:sp>
          <p:sp>
            <p:nvSpPr>
              <p:cNvPr id="58" name="Rectangle 57"/>
              <p:cNvSpPr/>
              <p:nvPr/>
            </p:nvSpPr>
            <p:spPr>
              <a:xfrm>
                <a:off x="7304685" y="2887995"/>
                <a:ext cx="1915612" cy="27432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 FPGA Interface</a:t>
                </a:r>
              </a:p>
            </p:txBody>
          </p:sp>
          <p:sp>
            <p:nvSpPr>
              <p:cNvPr id="61" name="Rectangle 60"/>
              <p:cNvSpPr/>
              <p:nvPr/>
            </p:nvSpPr>
            <p:spPr>
              <a:xfrm>
                <a:off x="5126570" y="2887995"/>
                <a:ext cx="1937708" cy="274320"/>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a:t>GPU Interface</a:t>
                </a:r>
              </a:p>
            </p:txBody>
          </p:sp>
          <p:sp>
            <p:nvSpPr>
              <p:cNvPr id="67" name="Rectangle 66">
                <a:extLst>
                  <a:ext uri="{FF2B5EF4-FFF2-40B4-BE49-F238E27FC236}">
                    <a16:creationId xmlns:a16="http://schemas.microsoft.com/office/drawing/2014/main" id="{E7F66228-E98A-46D4-8EA4-05B96D0C3EBD}"/>
                  </a:ext>
                </a:extLst>
              </p:cNvPr>
              <p:cNvSpPr/>
              <p:nvPr/>
            </p:nvSpPr>
            <p:spPr>
              <a:xfrm>
                <a:off x="2635387" y="2565600"/>
                <a:ext cx="6584910" cy="27432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t>MPI</a:t>
                </a:r>
              </a:p>
            </p:txBody>
          </p:sp>
        </p:grpSp>
      </p:grpSp>
      <p:cxnSp>
        <p:nvCxnSpPr>
          <p:cNvPr id="68" name="Straight Connector 67">
            <a:extLst>
              <a:ext uri="{FF2B5EF4-FFF2-40B4-BE49-F238E27FC236}">
                <a16:creationId xmlns:a16="http://schemas.microsoft.com/office/drawing/2014/main" id="{A0E61560-A52E-4A2B-A643-16F09DCA38FD}"/>
              </a:ext>
            </a:extLst>
          </p:cNvPr>
          <p:cNvCxnSpPr/>
          <p:nvPr/>
        </p:nvCxnSpPr>
        <p:spPr>
          <a:xfrm flipV="1">
            <a:off x="746918" y="2505953"/>
            <a:ext cx="10050780"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nvGrpSpPr>
          <p:cNvPr id="77" name="Group 76">
            <a:extLst>
              <a:ext uri="{FF2B5EF4-FFF2-40B4-BE49-F238E27FC236}">
                <a16:creationId xmlns:a16="http://schemas.microsoft.com/office/drawing/2014/main" id="{F7D15DCD-E8CD-412E-906C-BDBA09CF396D}"/>
              </a:ext>
            </a:extLst>
          </p:cNvPr>
          <p:cNvGrpSpPr/>
          <p:nvPr/>
        </p:nvGrpSpPr>
        <p:grpSpPr>
          <a:xfrm>
            <a:off x="10647782" y="79202"/>
            <a:ext cx="1450656" cy="1346079"/>
            <a:chOff x="9758018" y="691292"/>
            <a:chExt cx="1450656" cy="1346079"/>
          </a:xfrm>
        </p:grpSpPr>
        <p:grpSp>
          <p:nvGrpSpPr>
            <p:cNvPr id="78" name="Group 77">
              <a:extLst>
                <a:ext uri="{FF2B5EF4-FFF2-40B4-BE49-F238E27FC236}">
                  <a16:creationId xmlns:a16="http://schemas.microsoft.com/office/drawing/2014/main" id="{C322C188-2E1D-4516-9511-21166A9C0E1A}"/>
                </a:ext>
              </a:extLst>
            </p:cNvPr>
            <p:cNvGrpSpPr/>
            <p:nvPr/>
          </p:nvGrpSpPr>
          <p:grpSpPr>
            <a:xfrm>
              <a:off x="9762569" y="1168513"/>
              <a:ext cx="1446105" cy="391636"/>
              <a:chOff x="9755745" y="527933"/>
              <a:chExt cx="1446105" cy="391636"/>
            </a:xfrm>
          </p:grpSpPr>
          <p:sp>
            <p:nvSpPr>
              <p:cNvPr id="86" name="Rectangle 85">
                <a:extLst>
                  <a:ext uri="{FF2B5EF4-FFF2-40B4-BE49-F238E27FC236}">
                    <a16:creationId xmlns:a16="http://schemas.microsoft.com/office/drawing/2014/main" id="{C9DDA3AE-81BF-4E55-A283-5303E9BDC714}"/>
                  </a:ext>
                </a:extLst>
              </p:cNvPr>
              <p:cNvSpPr/>
              <p:nvPr/>
            </p:nvSpPr>
            <p:spPr>
              <a:xfrm>
                <a:off x="9755745" y="527933"/>
                <a:ext cx="465278" cy="3916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b="1"/>
              </a:p>
            </p:txBody>
          </p:sp>
          <p:sp>
            <p:nvSpPr>
              <p:cNvPr id="87" name="TextBox 86">
                <a:extLst>
                  <a:ext uri="{FF2B5EF4-FFF2-40B4-BE49-F238E27FC236}">
                    <a16:creationId xmlns:a16="http://schemas.microsoft.com/office/drawing/2014/main" id="{3F9AF7A3-36B3-46E1-96E9-5809472AE7D8}"/>
                  </a:ext>
                </a:extLst>
              </p:cNvPr>
              <p:cNvSpPr txBox="1"/>
              <p:nvPr/>
            </p:nvSpPr>
            <p:spPr>
              <a:xfrm>
                <a:off x="10260567" y="569863"/>
                <a:ext cx="941283" cy="307777"/>
              </a:xfrm>
              <a:prstGeom prst="rect">
                <a:avLst/>
              </a:prstGeom>
              <a:noFill/>
            </p:spPr>
            <p:txBody>
              <a:bodyPr wrap="none" rtlCol="0">
                <a:spAutoFit/>
              </a:bodyPr>
              <a:lstStyle/>
              <a:p>
                <a:r>
                  <a:rPr lang="en-US" sz="1400" b="1"/>
                  <a:t>ONGOING</a:t>
                </a:r>
              </a:p>
            </p:txBody>
          </p:sp>
        </p:grpSp>
        <p:grpSp>
          <p:nvGrpSpPr>
            <p:cNvPr id="79" name="Group 78">
              <a:extLst>
                <a:ext uri="{FF2B5EF4-FFF2-40B4-BE49-F238E27FC236}">
                  <a16:creationId xmlns:a16="http://schemas.microsoft.com/office/drawing/2014/main" id="{EEA851C0-D5AF-4AA8-B359-AC29D002C5A0}"/>
                </a:ext>
              </a:extLst>
            </p:cNvPr>
            <p:cNvGrpSpPr/>
            <p:nvPr/>
          </p:nvGrpSpPr>
          <p:grpSpPr>
            <a:xfrm>
              <a:off x="9762569" y="1645735"/>
              <a:ext cx="1295423" cy="391636"/>
              <a:chOff x="9755745" y="993329"/>
              <a:chExt cx="1295423" cy="391636"/>
            </a:xfrm>
          </p:grpSpPr>
          <p:sp>
            <p:nvSpPr>
              <p:cNvPr id="84" name="Rectangle 83">
                <a:extLst>
                  <a:ext uri="{FF2B5EF4-FFF2-40B4-BE49-F238E27FC236}">
                    <a16:creationId xmlns:a16="http://schemas.microsoft.com/office/drawing/2014/main" id="{BDC63D36-A205-482E-BFFE-571EBEE22EC4}"/>
                  </a:ext>
                </a:extLst>
              </p:cNvPr>
              <p:cNvSpPr/>
              <p:nvPr/>
            </p:nvSpPr>
            <p:spPr>
              <a:xfrm>
                <a:off x="9755745" y="993329"/>
                <a:ext cx="465278" cy="39163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b="1"/>
              </a:p>
            </p:txBody>
          </p:sp>
          <p:sp>
            <p:nvSpPr>
              <p:cNvPr id="85" name="TextBox 84">
                <a:extLst>
                  <a:ext uri="{FF2B5EF4-FFF2-40B4-BE49-F238E27FC236}">
                    <a16:creationId xmlns:a16="http://schemas.microsoft.com/office/drawing/2014/main" id="{69E0B36F-3134-442E-AFD3-9995BD261D88}"/>
                  </a:ext>
                </a:extLst>
              </p:cNvPr>
              <p:cNvSpPr txBox="1"/>
              <p:nvPr/>
            </p:nvSpPr>
            <p:spPr>
              <a:xfrm>
                <a:off x="10260567" y="1035259"/>
                <a:ext cx="790601" cy="307777"/>
              </a:xfrm>
              <a:prstGeom prst="rect">
                <a:avLst/>
              </a:prstGeom>
              <a:noFill/>
            </p:spPr>
            <p:txBody>
              <a:bodyPr wrap="none" rtlCol="0">
                <a:spAutoFit/>
              </a:bodyPr>
              <a:lstStyle/>
              <a:p>
                <a:r>
                  <a:rPr lang="en-US" sz="1400" b="1"/>
                  <a:t>IN PLAN</a:t>
                </a:r>
              </a:p>
            </p:txBody>
          </p:sp>
        </p:grpSp>
        <p:grpSp>
          <p:nvGrpSpPr>
            <p:cNvPr id="81" name="Group 80">
              <a:extLst>
                <a:ext uri="{FF2B5EF4-FFF2-40B4-BE49-F238E27FC236}">
                  <a16:creationId xmlns:a16="http://schemas.microsoft.com/office/drawing/2014/main" id="{2A16228E-E417-4C69-B0FB-B179BE4D425D}"/>
                </a:ext>
              </a:extLst>
            </p:cNvPr>
            <p:cNvGrpSpPr/>
            <p:nvPr/>
          </p:nvGrpSpPr>
          <p:grpSpPr>
            <a:xfrm>
              <a:off x="9758018" y="691292"/>
              <a:ext cx="1184816" cy="391636"/>
              <a:chOff x="9755745" y="527933"/>
              <a:chExt cx="1184816" cy="391636"/>
            </a:xfrm>
          </p:grpSpPr>
          <p:sp>
            <p:nvSpPr>
              <p:cNvPr id="82" name="Rectangle 81">
                <a:extLst>
                  <a:ext uri="{FF2B5EF4-FFF2-40B4-BE49-F238E27FC236}">
                    <a16:creationId xmlns:a16="http://schemas.microsoft.com/office/drawing/2014/main" id="{C21E0A67-2A16-4DEB-9C4C-4D0C24AEF25B}"/>
                  </a:ext>
                </a:extLst>
              </p:cNvPr>
              <p:cNvSpPr/>
              <p:nvPr/>
            </p:nvSpPr>
            <p:spPr>
              <a:xfrm>
                <a:off x="9755745" y="527933"/>
                <a:ext cx="465278" cy="39163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b="1"/>
              </a:p>
            </p:txBody>
          </p:sp>
          <p:sp>
            <p:nvSpPr>
              <p:cNvPr id="83" name="TextBox 82">
                <a:extLst>
                  <a:ext uri="{FF2B5EF4-FFF2-40B4-BE49-F238E27FC236}">
                    <a16:creationId xmlns:a16="http://schemas.microsoft.com/office/drawing/2014/main" id="{9B67B8B6-A362-4229-ACE5-9A8C26F06E39}"/>
                  </a:ext>
                </a:extLst>
              </p:cNvPr>
              <p:cNvSpPr txBox="1"/>
              <p:nvPr/>
            </p:nvSpPr>
            <p:spPr>
              <a:xfrm>
                <a:off x="10260567" y="569863"/>
                <a:ext cx="679994" cy="307777"/>
              </a:xfrm>
              <a:prstGeom prst="rect">
                <a:avLst/>
              </a:prstGeom>
              <a:noFill/>
            </p:spPr>
            <p:txBody>
              <a:bodyPr wrap="none" rtlCol="0">
                <a:spAutoFit/>
              </a:bodyPr>
              <a:lstStyle/>
              <a:p>
                <a:r>
                  <a:rPr lang="en-US" sz="1400" b="1"/>
                  <a:t>FINISH</a:t>
                </a:r>
              </a:p>
            </p:txBody>
          </p:sp>
        </p:grpSp>
      </p:grpSp>
      <p:sp>
        <p:nvSpPr>
          <p:cNvPr id="93" name="矩形 73">
            <a:extLst>
              <a:ext uri="{FF2B5EF4-FFF2-40B4-BE49-F238E27FC236}">
                <a16:creationId xmlns:a16="http://schemas.microsoft.com/office/drawing/2014/main" id="{88F72142-7B73-4B75-84B6-41B3C0C8DB00}"/>
              </a:ext>
            </a:extLst>
          </p:cNvPr>
          <p:cNvSpPr/>
          <p:nvPr/>
        </p:nvSpPr>
        <p:spPr>
          <a:xfrm>
            <a:off x="-179599" y="1961182"/>
            <a:ext cx="2112785" cy="400110"/>
          </a:xfrm>
          <a:prstGeom prst="rect">
            <a:avLst/>
          </a:prstGeom>
        </p:spPr>
        <p:txBody>
          <a:bodyPr wrap="square">
            <a:spAutoFit/>
          </a:bodyPr>
          <a:lstStyle/>
          <a:p>
            <a:pPr algn="r"/>
            <a:r>
              <a:rPr lang="en-US" altLang="zh-CN" sz="2000" b="1" i="1">
                <a:solidFill>
                  <a:schemeClr val="accent1"/>
                </a:solidFill>
              </a:rPr>
              <a:t>Application</a:t>
            </a:r>
          </a:p>
        </p:txBody>
      </p:sp>
      <p:grpSp>
        <p:nvGrpSpPr>
          <p:cNvPr id="7" name="Group 6">
            <a:extLst>
              <a:ext uri="{FF2B5EF4-FFF2-40B4-BE49-F238E27FC236}">
                <a16:creationId xmlns:a16="http://schemas.microsoft.com/office/drawing/2014/main" id="{7F83167D-74A6-4784-8E0F-0E5EC194725C}"/>
              </a:ext>
            </a:extLst>
          </p:cNvPr>
          <p:cNvGrpSpPr/>
          <p:nvPr/>
        </p:nvGrpSpPr>
        <p:grpSpPr>
          <a:xfrm>
            <a:off x="2251665" y="1534070"/>
            <a:ext cx="2220480" cy="837118"/>
            <a:chOff x="2064183" y="1534070"/>
            <a:chExt cx="1893104" cy="837118"/>
          </a:xfrm>
        </p:grpSpPr>
        <p:sp>
          <p:nvSpPr>
            <p:cNvPr id="95" name="TextBox 94">
              <a:extLst>
                <a:ext uri="{FF2B5EF4-FFF2-40B4-BE49-F238E27FC236}">
                  <a16:creationId xmlns:a16="http://schemas.microsoft.com/office/drawing/2014/main" id="{0CC2B86C-A8E3-4F14-AA01-6074AEBC4BB1}"/>
                </a:ext>
              </a:extLst>
            </p:cNvPr>
            <p:cNvSpPr txBox="1"/>
            <p:nvPr/>
          </p:nvSpPr>
          <p:spPr>
            <a:xfrm>
              <a:off x="2377942" y="1534070"/>
              <a:ext cx="1265585" cy="369332"/>
            </a:xfrm>
            <a:prstGeom prst="rect">
              <a:avLst/>
            </a:prstGeom>
            <a:noFill/>
          </p:spPr>
          <p:txBody>
            <a:bodyPr wrap="none" rtlCol="0">
              <a:spAutoFit/>
            </a:bodyPr>
            <a:lstStyle/>
            <a:p>
              <a:pPr algn="ctr"/>
              <a:r>
                <a:rPr lang="en-US" b="1" i="1" dirty="0">
                  <a:solidFill>
                    <a:srgbClr val="1F497D"/>
                  </a:solidFill>
                </a:rPr>
                <a:t>Virtualization</a:t>
              </a:r>
            </a:p>
          </p:txBody>
        </p:sp>
        <p:grpSp>
          <p:nvGrpSpPr>
            <p:cNvPr id="96" name="Group 95">
              <a:extLst>
                <a:ext uri="{FF2B5EF4-FFF2-40B4-BE49-F238E27FC236}">
                  <a16:creationId xmlns:a16="http://schemas.microsoft.com/office/drawing/2014/main" id="{F49004E1-B013-4055-8366-0CB0EECF33B2}"/>
                </a:ext>
              </a:extLst>
            </p:cNvPr>
            <p:cNvGrpSpPr/>
            <p:nvPr/>
          </p:nvGrpSpPr>
          <p:grpSpPr>
            <a:xfrm>
              <a:off x="2064183" y="1912280"/>
              <a:ext cx="1893104" cy="458908"/>
              <a:chOff x="5475670" y="1765544"/>
              <a:chExt cx="1893104" cy="458908"/>
            </a:xfrm>
          </p:grpSpPr>
          <p:sp>
            <p:nvSpPr>
              <p:cNvPr id="97" name="Rectangle 96">
                <a:extLst>
                  <a:ext uri="{FF2B5EF4-FFF2-40B4-BE49-F238E27FC236}">
                    <a16:creationId xmlns:a16="http://schemas.microsoft.com/office/drawing/2014/main" id="{54E12CD2-DC6D-457C-BBD8-B000169BA1BB}"/>
                  </a:ext>
                </a:extLst>
              </p:cNvPr>
              <p:cNvSpPr/>
              <p:nvPr/>
            </p:nvSpPr>
            <p:spPr>
              <a:xfrm>
                <a:off x="6454374" y="1765544"/>
                <a:ext cx="914400" cy="4589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Docker</a:t>
                </a:r>
              </a:p>
            </p:txBody>
          </p:sp>
          <p:sp>
            <p:nvSpPr>
              <p:cNvPr id="98" name="Rectangle 97">
                <a:extLst>
                  <a:ext uri="{FF2B5EF4-FFF2-40B4-BE49-F238E27FC236}">
                    <a16:creationId xmlns:a16="http://schemas.microsoft.com/office/drawing/2014/main" id="{218E50D1-6D3D-4211-91C4-F2BF9D2BED07}"/>
                  </a:ext>
                </a:extLst>
              </p:cNvPr>
              <p:cNvSpPr/>
              <p:nvPr/>
            </p:nvSpPr>
            <p:spPr>
              <a:xfrm>
                <a:off x="5475670" y="1765544"/>
                <a:ext cx="914400" cy="4589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VM</a:t>
                </a:r>
              </a:p>
            </p:txBody>
          </p:sp>
        </p:grpSp>
      </p:grpSp>
      <p:grpSp>
        <p:nvGrpSpPr>
          <p:cNvPr id="8" name="Group 7">
            <a:extLst>
              <a:ext uri="{FF2B5EF4-FFF2-40B4-BE49-F238E27FC236}">
                <a16:creationId xmlns:a16="http://schemas.microsoft.com/office/drawing/2014/main" id="{50283DD0-85E4-4CC3-9E61-9F5DF0B5F896}"/>
              </a:ext>
            </a:extLst>
          </p:cNvPr>
          <p:cNvGrpSpPr/>
          <p:nvPr/>
        </p:nvGrpSpPr>
        <p:grpSpPr>
          <a:xfrm>
            <a:off x="4875098" y="1549052"/>
            <a:ext cx="1135283" cy="824260"/>
            <a:chOff x="4899451" y="1554431"/>
            <a:chExt cx="930768" cy="824260"/>
          </a:xfrm>
        </p:grpSpPr>
        <p:sp>
          <p:nvSpPr>
            <p:cNvPr id="101" name="TextBox 100">
              <a:extLst>
                <a:ext uri="{FF2B5EF4-FFF2-40B4-BE49-F238E27FC236}">
                  <a16:creationId xmlns:a16="http://schemas.microsoft.com/office/drawing/2014/main" id="{7E7C8305-C34D-42BC-8403-9A869C9EC4F7}"/>
                </a:ext>
              </a:extLst>
            </p:cNvPr>
            <p:cNvSpPr txBox="1"/>
            <p:nvPr/>
          </p:nvSpPr>
          <p:spPr>
            <a:xfrm>
              <a:off x="4899451" y="1554431"/>
              <a:ext cx="930768" cy="369332"/>
            </a:xfrm>
            <a:prstGeom prst="rect">
              <a:avLst/>
            </a:prstGeom>
            <a:noFill/>
          </p:spPr>
          <p:txBody>
            <a:bodyPr wrap="none" rtlCol="0">
              <a:spAutoFit/>
            </a:bodyPr>
            <a:lstStyle/>
            <a:p>
              <a:pPr algn="ctr"/>
              <a:r>
                <a:rPr lang="en-US" b="1" i="1" dirty="0">
                  <a:solidFill>
                    <a:srgbClr val="1F497D"/>
                  </a:solidFill>
                </a:rPr>
                <a:t>Storage</a:t>
              </a:r>
            </a:p>
          </p:txBody>
        </p:sp>
        <p:sp>
          <p:nvSpPr>
            <p:cNvPr id="102" name="Rectangle 101">
              <a:extLst>
                <a:ext uri="{FF2B5EF4-FFF2-40B4-BE49-F238E27FC236}">
                  <a16:creationId xmlns:a16="http://schemas.microsoft.com/office/drawing/2014/main" id="{4730DFEB-5CFD-4F57-98AE-56666E7EA4C2}"/>
                </a:ext>
              </a:extLst>
            </p:cNvPr>
            <p:cNvSpPr/>
            <p:nvPr/>
          </p:nvSpPr>
          <p:spPr>
            <a:xfrm>
              <a:off x="4961633" y="1919783"/>
              <a:ext cx="828823"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dirty="0" err="1"/>
                <a:t>RocksDB</a:t>
              </a:r>
              <a:endParaRPr lang="en-US" sz="1400" b="1" dirty="0"/>
            </a:p>
          </p:txBody>
        </p:sp>
      </p:grpSp>
      <p:grpSp>
        <p:nvGrpSpPr>
          <p:cNvPr id="16" name="Group 15">
            <a:extLst>
              <a:ext uri="{FF2B5EF4-FFF2-40B4-BE49-F238E27FC236}">
                <a16:creationId xmlns:a16="http://schemas.microsoft.com/office/drawing/2014/main" id="{15A2AF15-2750-4A94-AC54-5AD0A429596B}"/>
              </a:ext>
            </a:extLst>
          </p:cNvPr>
          <p:cNvGrpSpPr/>
          <p:nvPr/>
        </p:nvGrpSpPr>
        <p:grpSpPr>
          <a:xfrm>
            <a:off x="6398161" y="1540107"/>
            <a:ext cx="3168149" cy="830425"/>
            <a:chOff x="6601358" y="1540107"/>
            <a:chExt cx="2745099" cy="830425"/>
          </a:xfrm>
        </p:grpSpPr>
        <p:sp>
          <p:nvSpPr>
            <p:cNvPr id="103" name="TextBox 102">
              <a:extLst>
                <a:ext uri="{FF2B5EF4-FFF2-40B4-BE49-F238E27FC236}">
                  <a16:creationId xmlns:a16="http://schemas.microsoft.com/office/drawing/2014/main" id="{D338754D-DE4A-4260-89ED-B1DDE94166B7}"/>
                </a:ext>
              </a:extLst>
            </p:cNvPr>
            <p:cNvSpPr txBox="1"/>
            <p:nvPr/>
          </p:nvSpPr>
          <p:spPr>
            <a:xfrm>
              <a:off x="7037073" y="1540107"/>
              <a:ext cx="1906292" cy="369332"/>
            </a:xfrm>
            <a:prstGeom prst="rect">
              <a:avLst/>
            </a:prstGeom>
            <a:noFill/>
          </p:spPr>
          <p:txBody>
            <a:bodyPr wrap="none" rtlCol="0">
              <a:spAutoFit/>
            </a:bodyPr>
            <a:lstStyle/>
            <a:p>
              <a:pPr algn="ctr"/>
              <a:r>
                <a:rPr lang="en-US" b="1" i="1" dirty="0">
                  <a:solidFill>
                    <a:srgbClr val="1F497D"/>
                  </a:solidFill>
                </a:rPr>
                <a:t>Machine Learning</a:t>
              </a:r>
            </a:p>
          </p:txBody>
        </p:sp>
        <p:grpSp>
          <p:nvGrpSpPr>
            <p:cNvPr id="14" name="Group 13">
              <a:extLst>
                <a:ext uri="{FF2B5EF4-FFF2-40B4-BE49-F238E27FC236}">
                  <a16:creationId xmlns:a16="http://schemas.microsoft.com/office/drawing/2014/main" id="{99A40C30-9E01-4C5A-9F2D-47ACA8D052F6}"/>
                </a:ext>
              </a:extLst>
            </p:cNvPr>
            <p:cNvGrpSpPr/>
            <p:nvPr/>
          </p:nvGrpSpPr>
          <p:grpSpPr>
            <a:xfrm>
              <a:off x="6601358" y="1911624"/>
              <a:ext cx="2745099" cy="458908"/>
              <a:chOff x="6829258" y="1911624"/>
              <a:chExt cx="2745099" cy="458908"/>
            </a:xfrm>
          </p:grpSpPr>
          <p:sp>
            <p:nvSpPr>
              <p:cNvPr id="104" name="Rectangle 103">
                <a:extLst>
                  <a:ext uri="{FF2B5EF4-FFF2-40B4-BE49-F238E27FC236}">
                    <a16:creationId xmlns:a16="http://schemas.microsoft.com/office/drawing/2014/main" id="{238AC7C9-01C6-482D-918F-E52B92F38DFE}"/>
                  </a:ext>
                </a:extLst>
              </p:cNvPr>
              <p:cNvSpPr/>
              <p:nvPr/>
            </p:nvSpPr>
            <p:spPr>
              <a:xfrm>
                <a:off x="6829258" y="1911624"/>
                <a:ext cx="828823" cy="45890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err="1"/>
                  <a:t>AIPre</a:t>
                </a:r>
                <a:endParaRPr lang="en-US" sz="1400" b="1"/>
              </a:p>
            </p:txBody>
          </p:sp>
          <p:sp>
            <p:nvSpPr>
              <p:cNvPr id="106" name="Rectangle 105">
                <a:extLst>
                  <a:ext uri="{FF2B5EF4-FFF2-40B4-BE49-F238E27FC236}">
                    <a16:creationId xmlns:a16="http://schemas.microsoft.com/office/drawing/2014/main" id="{05F51F00-EFC4-42D5-BC6D-3C7E055C7F01}"/>
                  </a:ext>
                </a:extLst>
              </p:cNvPr>
              <p:cNvSpPr/>
              <p:nvPr/>
            </p:nvSpPr>
            <p:spPr>
              <a:xfrm>
                <a:off x="7701819" y="1911624"/>
                <a:ext cx="914400" cy="4589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H.W. Scheduler</a:t>
                </a:r>
              </a:p>
            </p:txBody>
          </p:sp>
          <p:sp>
            <p:nvSpPr>
              <p:cNvPr id="99" name="Rectangle 98">
                <a:extLst>
                  <a:ext uri="{FF2B5EF4-FFF2-40B4-BE49-F238E27FC236}">
                    <a16:creationId xmlns:a16="http://schemas.microsoft.com/office/drawing/2014/main" id="{C3FB9EB7-81D9-448D-8B78-8018C4DDBEF2}"/>
                  </a:ext>
                </a:extLst>
              </p:cNvPr>
              <p:cNvSpPr/>
              <p:nvPr/>
            </p:nvSpPr>
            <p:spPr>
              <a:xfrm>
                <a:off x="8659957" y="1911624"/>
                <a:ext cx="914400" cy="4589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H.W.</a:t>
                </a:r>
              </a:p>
              <a:p>
                <a:pPr algn="ctr"/>
                <a:r>
                  <a:rPr lang="en-US" sz="1400" b="1" dirty="0"/>
                  <a:t>PS</a:t>
                </a:r>
              </a:p>
            </p:txBody>
          </p:sp>
        </p:grpSp>
      </p:grpSp>
      <p:sp>
        <p:nvSpPr>
          <p:cNvPr id="94" name="Rectangle 93">
            <a:extLst>
              <a:ext uri="{FF2B5EF4-FFF2-40B4-BE49-F238E27FC236}">
                <a16:creationId xmlns:a16="http://schemas.microsoft.com/office/drawing/2014/main" id="{334E582F-0BD5-4358-8EE4-D29A816F581A}"/>
              </a:ext>
            </a:extLst>
          </p:cNvPr>
          <p:cNvSpPr/>
          <p:nvPr/>
        </p:nvSpPr>
        <p:spPr>
          <a:xfrm>
            <a:off x="121525" y="2558220"/>
            <a:ext cx="11976913" cy="1462942"/>
          </a:xfrm>
          <a:prstGeom prst="rect">
            <a:avLst/>
          </a:prstGeom>
          <a:solidFill>
            <a:srgbClr val="C0C0C0">
              <a:alpha val="61961"/>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0" name="Rectangle 99">
            <a:extLst>
              <a:ext uri="{FF2B5EF4-FFF2-40B4-BE49-F238E27FC236}">
                <a16:creationId xmlns:a16="http://schemas.microsoft.com/office/drawing/2014/main" id="{29C957F0-A10D-42BA-9C03-ED94AD6C1E47}"/>
              </a:ext>
            </a:extLst>
          </p:cNvPr>
          <p:cNvSpPr/>
          <p:nvPr/>
        </p:nvSpPr>
        <p:spPr>
          <a:xfrm>
            <a:off x="121525" y="4866138"/>
            <a:ext cx="11976913" cy="1959530"/>
          </a:xfrm>
          <a:prstGeom prst="rect">
            <a:avLst/>
          </a:prstGeom>
          <a:solidFill>
            <a:srgbClr val="C0C0C0">
              <a:alpha val="61961"/>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8487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a:t>Direct Universal Access</a:t>
            </a:r>
            <a:endParaRPr lang="en-US"/>
          </a:p>
        </p:txBody>
      </p:sp>
      <p:sp>
        <p:nvSpPr>
          <p:cNvPr id="234" name="Rectangle 233"/>
          <p:cNvSpPr/>
          <p:nvPr/>
        </p:nvSpPr>
        <p:spPr>
          <a:xfrm>
            <a:off x="434141" y="1383632"/>
            <a:ext cx="7547810"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235" name="Rectangle 234"/>
          <p:cNvSpPr/>
          <p:nvPr/>
        </p:nvSpPr>
        <p:spPr>
          <a:xfrm>
            <a:off x="529306" y="1702400"/>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cs typeface="Calibri" panose="020F0502020204030204" pitchFamily="34" charset="0"/>
            </a:endParaRPr>
          </a:p>
        </p:txBody>
      </p:sp>
      <p:sp>
        <p:nvSpPr>
          <p:cNvPr id="238" name="TextBox 237"/>
          <p:cNvSpPr txBox="1"/>
          <p:nvPr/>
        </p:nvSpPr>
        <p:spPr>
          <a:xfrm>
            <a:off x="503718" y="1688432"/>
            <a:ext cx="830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cs typeface="Calibri" panose="020F0502020204030204" pitchFamily="34" charset="0"/>
              </a:rPr>
              <a:t>FPGA 1</a:t>
            </a:r>
          </a:p>
        </p:txBody>
      </p:sp>
      <p:cxnSp>
        <p:nvCxnSpPr>
          <p:cNvPr id="270" name="Straight Connector 269"/>
          <p:cNvCxnSpPr>
            <a:cxnSpLocks/>
          </p:cNvCxnSpPr>
          <p:nvPr/>
        </p:nvCxnSpPr>
        <p:spPr>
          <a:xfrm flipV="1">
            <a:off x="1759695" y="4929619"/>
            <a:ext cx="0" cy="1440898"/>
          </a:xfrm>
          <a:prstGeom prst="line">
            <a:avLst/>
          </a:prstGeom>
          <a:noFill/>
          <a:ln w="28575" cap="flat" cmpd="sng" algn="ctr">
            <a:solidFill>
              <a:sysClr val="windowText" lastClr="000000"/>
            </a:solidFill>
            <a:prstDash val="solid"/>
          </a:ln>
          <a:effectLst/>
        </p:spPr>
      </p:cxnSp>
      <p:sp>
        <p:nvSpPr>
          <p:cNvPr id="294" name="TextBox 293"/>
          <p:cNvSpPr txBox="1"/>
          <p:nvPr/>
        </p:nvSpPr>
        <p:spPr>
          <a:xfrm>
            <a:off x="487624" y="1342116"/>
            <a:ext cx="141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cs typeface="Calibri" panose="020F0502020204030204" pitchFamily="34" charset="0"/>
              </a:rPr>
              <a:t>Server</a:t>
            </a:r>
          </a:p>
        </p:txBody>
      </p:sp>
      <p:cxnSp>
        <p:nvCxnSpPr>
          <p:cNvPr id="81" name="Straight Connector 80"/>
          <p:cNvCxnSpPr>
            <a:cxnSpLocks/>
          </p:cNvCxnSpPr>
          <p:nvPr/>
        </p:nvCxnSpPr>
        <p:spPr>
          <a:xfrm flipV="1">
            <a:off x="1011204" y="3494641"/>
            <a:ext cx="3197" cy="1253245"/>
          </a:xfrm>
          <a:prstGeom prst="line">
            <a:avLst/>
          </a:prstGeom>
          <a:noFill/>
          <a:ln w="28575" cap="flat" cmpd="sng" algn="ctr">
            <a:solidFill>
              <a:sysClr val="windowText" lastClr="000000"/>
            </a:solidFill>
            <a:prstDash val="solid"/>
          </a:ln>
          <a:effectLst/>
        </p:spPr>
      </p:cxnSp>
      <p:cxnSp>
        <p:nvCxnSpPr>
          <p:cNvPr id="86" name="Straight Connector 85"/>
          <p:cNvCxnSpPr>
            <a:cxnSpLocks/>
          </p:cNvCxnSpPr>
          <p:nvPr/>
        </p:nvCxnSpPr>
        <p:spPr>
          <a:xfrm flipV="1">
            <a:off x="3288352" y="3388938"/>
            <a:ext cx="0" cy="1493494"/>
          </a:xfrm>
          <a:prstGeom prst="line">
            <a:avLst/>
          </a:prstGeom>
          <a:noFill/>
          <a:ln w="28575" cap="flat" cmpd="sng" algn="ctr">
            <a:solidFill>
              <a:sysClr val="windowText" lastClr="000000"/>
            </a:solidFill>
            <a:prstDash val="solid"/>
          </a:ln>
          <a:effectLst/>
        </p:spPr>
      </p:cxnSp>
      <p:cxnSp>
        <p:nvCxnSpPr>
          <p:cNvPr id="87" name="Straight Connector 86"/>
          <p:cNvCxnSpPr>
            <a:cxnSpLocks/>
          </p:cNvCxnSpPr>
          <p:nvPr/>
        </p:nvCxnSpPr>
        <p:spPr>
          <a:xfrm flipV="1">
            <a:off x="2530919" y="3276600"/>
            <a:ext cx="0" cy="1596796"/>
          </a:xfrm>
          <a:prstGeom prst="line">
            <a:avLst/>
          </a:prstGeom>
          <a:noFill/>
          <a:ln w="28575" cap="flat" cmpd="sng" algn="ctr">
            <a:solidFill>
              <a:sysClr val="windowText" lastClr="000000"/>
            </a:solidFill>
            <a:prstDash val="solid"/>
          </a:ln>
          <a:effectLst/>
        </p:spPr>
      </p:cxnSp>
      <p:cxnSp>
        <p:nvCxnSpPr>
          <p:cNvPr id="89" name="Straight Connector 88"/>
          <p:cNvCxnSpPr>
            <a:cxnSpLocks/>
          </p:cNvCxnSpPr>
          <p:nvPr/>
        </p:nvCxnSpPr>
        <p:spPr>
          <a:xfrm flipV="1">
            <a:off x="1759695" y="3050506"/>
            <a:ext cx="0" cy="1750274"/>
          </a:xfrm>
          <a:prstGeom prst="line">
            <a:avLst/>
          </a:prstGeom>
          <a:noFill/>
          <a:ln w="28575" cap="flat" cmpd="sng" algn="ctr">
            <a:solidFill>
              <a:sysClr val="windowText" lastClr="000000"/>
            </a:solidFill>
            <a:prstDash val="solid"/>
          </a:ln>
          <a:effectLst/>
        </p:spPr>
      </p:cxnSp>
      <p:sp>
        <p:nvSpPr>
          <p:cNvPr id="288" name="Rectangle 287"/>
          <p:cNvSpPr/>
          <p:nvPr/>
        </p:nvSpPr>
        <p:spPr>
          <a:xfrm>
            <a:off x="1449902" y="4723334"/>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cs typeface="Calibri" panose="020F0502020204030204" pitchFamily="34" charset="0"/>
              </a:rPr>
              <a:t>QSFP</a:t>
            </a:r>
          </a:p>
        </p:txBody>
      </p:sp>
      <p:sp>
        <p:nvSpPr>
          <p:cNvPr id="291" name="Rectangle 290"/>
          <p:cNvSpPr/>
          <p:nvPr/>
        </p:nvSpPr>
        <p:spPr>
          <a:xfrm>
            <a:off x="691233" y="4723334"/>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cs typeface="Calibri" panose="020F0502020204030204" pitchFamily="34" charset="0"/>
              </a:rPr>
              <a:t>DDR</a:t>
            </a:r>
          </a:p>
        </p:txBody>
      </p:sp>
      <p:sp>
        <p:nvSpPr>
          <p:cNvPr id="136" name="Rectangle 135"/>
          <p:cNvSpPr/>
          <p:nvPr/>
        </p:nvSpPr>
        <p:spPr>
          <a:xfrm>
            <a:off x="8175657" y="1383632"/>
            <a:ext cx="3530567"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pitchFamily="34" charset="0"/>
              <a:ea typeface="等线" panose="02010600030101010101" pitchFamily="2" charset="-122"/>
              <a:cs typeface="Calibri" panose="020F0502020204030204" pitchFamily="34" charset="0"/>
            </a:endParaRPr>
          </a:p>
        </p:txBody>
      </p:sp>
      <p:sp>
        <p:nvSpPr>
          <p:cNvPr id="137" name="Rectangle 136"/>
          <p:cNvSpPr/>
          <p:nvPr/>
        </p:nvSpPr>
        <p:spPr>
          <a:xfrm>
            <a:off x="8314428" y="1688432"/>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cs typeface="Calibri" panose="020F0502020204030204" pitchFamily="34" charset="0"/>
            </a:endParaRPr>
          </a:p>
        </p:txBody>
      </p:sp>
      <p:sp>
        <p:nvSpPr>
          <p:cNvPr id="138" name="TextBox 137"/>
          <p:cNvSpPr txBox="1"/>
          <p:nvPr/>
        </p:nvSpPr>
        <p:spPr>
          <a:xfrm>
            <a:off x="8190604" y="1333068"/>
            <a:ext cx="14111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pitchFamily="34" charset="0"/>
                <a:cs typeface="Calibri" panose="020F0502020204030204" pitchFamily="34" charset="0"/>
              </a:rPr>
              <a:t>Server</a:t>
            </a:r>
          </a:p>
        </p:txBody>
      </p:sp>
      <p:sp>
        <p:nvSpPr>
          <p:cNvPr id="280" name="Rectangle 279"/>
          <p:cNvSpPr/>
          <p:nvPr/>
        </p:nvSpPr>
        <p:spPr>
          <a:xfrm>
            <a:off x="144519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LTL</a:t>
            </a:r>
          </a:p>
        </p:txBody>
      </p:sp>
      <p:sp>
        <p:nvSpPr>
          <p:cNvPr id="75" name="Rectangle 74"/>
          <p:cNvSpPr/>
          <p:nvPr/>
        </p:nvSpPr>
        <p:spPr>
          <a:xfrm>
            <a:off x="69438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DDR access</a:t>
            </a:r>
          </a:p>
        </p:txBody>
      </p:sp>
      <p:sp>
        <p:nvSpPr>
          <p:cNvPr id="77" name="Rectangle 76"/>
          <p:cNvSpPr/>
          <p:nvPr/>
        </p:nvSpPr>
        <p:spPr>
          <a:xfrm>
            <a:off x="2223853"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cs typeface="Calibri" panose="020F0502020204030204" pitchFamily="34" charset="0"/>
              </a:rPr>
              <a:t>FPGA Connect</a:t>
            </a:r>
          </a:p>
        </p:txBody>
      </p:sp>
      <p:sp>
        <p:nvSpPr>
          <p:cNvPr id="78" name="Rectangle 77"/>
          <p:cNvSpPr/>
          <p:nvPr/>
        </p:nvSpPr>
        <p:spPr>
          <a:xfrm>
            <a:off x="2974662"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Host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DMA</a:t>
            </a:r>
            <a:endParaRPr kumimoji="0" lang="en-US" sz="1050" b="0" i="0" u="none" strike="noStrike" kern="0" cap="none" spc="0" normalizeH="0" baseline="0" noProof="0">
              <a:ln>
                <a:noFill/>
              </a:ln>
              <a:solidFill>
                <a:prstClr val="white"/>
              </a:solidFill>
              <a:effectLst/>
              <a:uLnTx/>
              <a:uFillTx/>
              <a:cs typeface="Calibri" panose="020F0502020204030204" pitchFamily="34" charset="0"/>
            </a:endParaRPr>
          </a:p>
        </p:txBody>
      </p:sp>
      <p:cxnSp>
        <p:nvCxnSpPr>
          <p:cNvPr id="180" name="Straight Connector 179"/>
          <p:cNvCxnSpPr>
            <a:cxnSpLocks/>
          </p:cNvCxnSpPr>
          <p:nvPr/>
        </p:nvCxnSpPr>
        <p:spPr>
          <a:xfrm flipV="1">
            <a:off x="8790232" y="3385169"/>
            <a:ext cx="0" cy="1497579"/>
          </a:xfrm>
          <a:prstGeom prst="line">
            <a:avLst/>
          </a:prstGeom>
          <a:noFill/>
          <a:ln w="28575" cap="flat" cmpd="sng" algn="ctr">
            <a:solidFill>
              <a:sysClr val="windowText" lastClr="000000"/>
            </a:solidFill>
            <a:prstDash val="solid"/>
          </a:ln>
          <a:effectLst/>
        </p:spPr>
      </p:cxnSp>
      <p:cxnSp>
        <p:nvCxnSpPr>
          <p:cNvPr id="181" name="Straight Connector 180"/>
          <p:cNvCxnSpPr>
            <a:cxnSpLocks/>
          </p:cNvCxnSpPr>
          <p:nvPr/>
        </p:nvCxnSpPr>
        <p:spPr>
          <a:xfrm flipV="1">
            <a:off x="11070514" y="3385169"/>
            <a:ext cx="0" cy="1497264"/>
          </a:xfrm>
          <a:prstGeom prst="line">
            <a:avLst/>
          </a:prstGeom>
          <a:noFill/>
          <a:ln w="28575" cap="flat" cmpd="sng" algn="ctr">
            <a:solidFill>
              <a:sysClr val="windowText" lastClr="000000"/>
            </a:solidFill>
            <a:prstDash val="solid"/>
          </a:ln>
          <a:effectLst/>
        </p:spPr>
      </p:cxnSp>
      <p:cxnSp>
        <p:nvCxnSpPr>
          <p:cNvPr id="182" name="Straight Connector 181"/>
          <p:cNvCxnSpPr>
            <a:cxnSpLocks/>
          </p:cNvCxnSpPr>
          <p:nvPr/>
        </p:nvCxnSpPr>
        <p:spPr>
          <a:xfrm flipV="1">
            <a:off x="10306731" y="3081601"/>
            <a:ext cx="0" cy="1770783"/>
          </a:xfrm>
          <a:prstGeom prst="line">
            <a:avLst/>
          </a:prstGeom>
          <a:noFill/>
          <a:ln w="28575" cap="flat" cmpd="sng" algn="ctr">
            <a:solidFill>
              <a:sysClr val="windowText" lastClr="000000"/>
            </a:solidFill>
            <a:prstDash val="solid"/>
          </a:ln>
          <a:effectLst/>
        </p:spPr>
      </p:cxnSp>
      <p:cxnSp>
        <p:nvCxnSpPr>
          <p:cNvPr id="183" name="Straight Connector 182"/>
          <p:cNvCxnSpPr>
            <a:cxnSpLocks/>
          </p:cNvCxnSpPr>
          <p:nvPr/>
        </p:nvCxnSpPr>
        <p:spPr>
          <a:xfrm flipV="1">
            <a:off x="9544698" y="2475897"/>
            <a:ext cx="0" cy="2326300"/>
          </a:xfrm>
          <a:prstGeom prst="line">
            <a:avLst/>
          </a:prstGeom>
          <a:noFill/>
          <a:ln w="28575" cap="flat" cmpd="sng" algn="ctr">
            <a:solidFill>
              <a:sysClr val="windowText" lastClr="000000"/>
            </a:solidFill>
            <a:prstDash val="solid"/>
          </a:ln>
          <a:effectLst/>
        </p:spPr>
      </p:cxnSp>
      <p:sp>
        <p:nvSpPr>
          <p:cNvPr id="185" name="Rectangle 184"/>
          <p:cNvSpPr/>
          <p:nvPr/>
        </p:nvSpPr>
        <p:spPr>
          <a:xfrm>
            <a:off x="9993816" y="4702323"/>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cs typeface="Calibri" panose="020F0502020204030204" pitchFamily="34" charset="0"/>
              </a:rPr>
              <a:t>PCIe Gen3</a:t>
            </a:r>
          </a:p>
        </p:txBody>
      </p:sp>
      <p:sp>
        <p:nvSpPr>
          <p:cNvPr id="186" name="Rectangle 185"/>
          <p:cNvSpPr/>
          <p:nvPr/>
        </p:nvSpPr>
        <p:spPr>
          <a:xfrm>
            <a:off x="8467045" y="4702323"/>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cs typeface="Calibri" panose="020F0502020204030204" pitchFamily="34" charset="0"/>
              </a:rPr>
              <a:t>DDR</a:t>
            </a:r>
          </a:p>
        </p:txBody>
      </p:sp>
      <p:sp>
        <p:nvSpPr>
          <p:cNvPr id="196" name="Rectangle 195"/>
          <p:cNvSpPr/>
          <p:nvPr/>
        </p:nvSpPr>
        <p:spPr>
          <a:xfrm>
            <a:off x="9215467"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cs typeface="Calibri" panose="020F0502020204030204" pitchFamily="34" charset="0"/>
              </a:rPr>
              <a:t>App 2</a:t>
            </a:r>
          </a:p>
        </p:txBody>
      </p:sp>
      <p:sp>
        <p:nvSpPr>
          <p:cNvPr id="197" name="Rectangle 196"/>
          <p:cNvSpPr/>
          <p:nvPr/>
        </p:nvSpPr>
        <p:spPr>
          <a:xfrm>
            <a:off x="9222909"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LTL</a:t>
            </a:r>
          </a:p>
        </p:txBody>
      </p:sp>
      <p:sp>
        <p:nvSpPr>
          <p:cNvPr id="198" name="Rectangle 197"/>
          <p:cNvSpPr/>
          <p:nvPr/>
        </p:nvSpPr>
        <p:spPr>
          <a:xfrm>
            <a:off x="847019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DDR access</a:t>
            </a:r>
          </a:p>
        </p:txBody>
      </p:sp>
      <p:sp>
        <p:nvSpPr>
          <p:cNvPr id="199" name="Rectangle 198"/>
          <p:cNvSpPr/>
          <p:nvPr/>
        </p:nvSpPr>
        <p:spPr>
          <a:xfrm>
            <a:off x="9999665"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cs typeface="Calibri" panose="020F0502020204030204" pitchFamily="34" charset="0"/>
              </a:rPr>
              <a:t>FPGA Connect</a:t>
            </a:r>
          </a:p>
        </p:txBody>
      </p:sp>
      <p:sp>
        <p:nvSpPr>
          <p:cNvPr id="200" name="Rectangle 199"/>
          <p:cNvSpPr/>
          <p:nvPr/>
        </p:nvSpPr>
        <p:spPr>
          <a:xfrm>
            <a:off x="10750474"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Host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DMA</a:t>
            </a:r>
            <a:endParaRPr kumimoji="0" lang="en-US" sz="1050" b="0" i="0" u="none" strike="noStrike" kern="0" cap="none" spc="0" normalizeH="0" baseline="0" noProof="0">
              <a:ln>
                <a:noFill/>
              </a:ln>
              <a:solidFill>
                <a:prstClr val="white"/>
              </a:solidFill>
              <a:effectLst/>
              <a:uLnTx/>
              <a:uFillTx/>
              <a:cs typeface="Calibri" panose="020F0502020204030204" pitchFamily="34" charset="0"/>
            </a:endParaRPr>
          </a:p>
        </p:txBody>
      </p:sp>
      <p:cxnSp>
        <p:nvCxnSpPr>
          <p:cNvPr id="320" name="Straight Connector 319"/>
          <p:cNvCxnSpPr>
            <a:cxnSpLocks/>
          </p:cNvCxnSpPr>
          <p:nvPr/>
        </p:nvCxnSpPr>
        <p:spPr>
          <a:xfrm flipV="1">
            <a:off x="9544879" y="4929619"/>
            <a:ext cx="0" cy="1440898"/>
          </a:xfrm>
          <a:prstGeom prst="line">
            <a:avLst/>
          </a:prstGeom>
          <a:noFill/>
          <a:ln w="28575" cap="flat" cmpd="sng" algn="ctr">
            <a:solidFill>
              <a:sysClr val="windowText" lastClr="000000"/>
            </a:solidFill>
            <a:prstDash val="solid"/>
          </a:ln>
          <a:effectLst/>
        </p:spPr>
      </p:cxnSp>
      <p:sp>
        <p:nvSpPr>
          <p:cNvPr id="271" name="Rectangle 270"/>
          <p:cNvSpPr/>
          <p:nvPr/>
        </p:nvSpPr>
        <p:spPr>
          <a:xfrm>
            <a:off x="434140" y="6310822"/>
            <a:ext cx="11272085" cy="296484"/>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rPr>
              <a:t>Datacenter networking fabric</a:t>
            </a:r>
          </a:p>
        </p:txBody>
      </p:sp>
      <p:sp>
        <p:nvSpPr>
          <p:cNvPr id="184" name="Rectangle 183"/>
          <p:cNvSpPr/>
          <p:nvPr/>
        </p:nvSpPr>
        <p:spPr>
          <a:xfrm>
            <a:off x="9225714" y="4702323"/>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cs typeface="Calibri" panose="020F0502020204030204" pitchFamily="34" charset="0"/>
              </a:rPr>
              <a:t>QSFP</a:t>
            </a:r>
          </a:p>
        </p:txBody>
      </p:sp>
      <p:sp>
        <p:nvSpPr>
          <p:cNvPr id="321" name="Rectangle 320"/>
          <p:cNvSpPr/>
          <p:nvPr/>
        </p:nvSpPr>
        <p:spPr>
          <a:xfrm>
            <a:off x="4045511" y="1697967"/>
            <a:ext cx="2507689"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cs typeface="Calibri" panose="020F0502020204030204" pitchFamily="34" charset="0"/>
            </a:endParaRPr>
          </a:p>
        </p:txBody>
      </p:sp>
      <p:sp>
        <p:nvSpPr>
          <p:cNvPr id="322" name="TextBox 321"/>
          <p:cNvSpPr txBox="1"/>
          <p:nvPr/>
        </p:nvSpPr>
        <p:spPr>
          <a:xfrm>
            <a:off x="4019923" y="1683999"/>
            <a:ext cx="830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cs typeface="Calibri" panose="020F0502020204030204" pitchFamily="34" charset="0"/>
              </a:rPr>
              <a:t>FPGA 2</a:t>
            </a:r>
          </a:p>
        </p:txBody>
      </p:sp>
      <p:cxnSp>
        <p:nvCxnSpPr>
          <p:cNvPr id="323" name="Straight Connector 322"/>
          <p:cNvCxnSpPr>
            <a:cxnSpLocks/>
          </p:cNvCxnSpPr>
          <p:nvPr/>
        </p:nvCxnSpPr>
        <p:spPr>
          <a:xfrm flipV="1">
            <a:off x="4530625" y="3276600"/>
            <a:ext cx="0" cy="1622726"/>
          </a:xfrm>
          <a:prstGeom prst="line">
            <a:avLst/>
          </a:prstGeom>
          <a:noFill/>
          <a:ln w="28575" cap="flat" cmpd="sng" algn="ctr">
            <a:solidFill>
              <a:sysClr val="windowText" lastClr="000000"/>
            </a:solidFill>
            <a:prstDash val="solid"/>
          </a:ln>
          <a:effectLst/>
        </p:spPr>
      </p:cxnSp>
      <p:cxnSp>
        <p:nvCxnSpPr>
          <p:cNvPr id="325" name="Straight Connector 324"/>
          <p:cNvCxnSpPr>
            <a:cxnSpLocks/>
          </p:cNvCxnSpPr>
          <p:nvPr/>
        </p:nvCxnSpPr>
        <p:spPr>
          <a:xfrm flipV="1">
            <a:off x="6047124" y="3385169"/>
            <a:ext cx="0" cy="1483793"/>
          </a:xfrm>
          <a:prstGeom prst="line">
            <a:avLst/>
          </a:prstGeom>
          <a:noFill/>
          <a:ln w="28575" cap="flat" cmpd="sng" algn="ctr">
            <a:solidFill>
              <a:sysClr val="windowText" lastClr="000000"/>
            </a:solidFill>
            <a:prstDash val="solid"/>
          </a:ln>
          <a:effectLst/>
        </p:spPr>
      </p:cxnSp>
      <p:cxnSp>
        <p:nvCxnSpPr>
          <p:cNvPr id="326" name="Straight Connector 325"/>
          <p:cNvCxnSpPr>
            <a:cxnSpLocks/>
          </p:cNvCxnSpPr>
          <p:nvPr/>
        </p:nvCxnSpPr>
        <p:spPr>
          <a:xfrm flipV="1">
            <a:off x="5302595" y="3276600"/>
            <a:ext cx="0" cy="1697623"/>
          </a:xfrm>
          <a:prstGeom prst="line">
            <a:avLst/>
          </a:prstGeom>
          <a:noFill/>
          <a:ln w="28575" cap="flat" cmpd="sng" algn="ctr">
            <a:solidFill>
              <a:sysClr val="windowText" lastClr="000000"/>
            </a:solidFill>
            <a:prstDash val="solid"/>
          </a:ln>
          <a:effectLst/>
        </p:spPr>
      </p:cxnSp>
      <p:sp>
        <p:nvSpPr>
          <p:cNvPr id="329" name="Rectangle 328"/>
          <p:cNvSpPr/>
          <p:nvPr/>
        </p:nvSpPr>
        <p:spPr>
          <a:xfrm>
            <a:off x="4207438" y="4718901"/>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cs typeface="Calibri" panose="020F0502020204030204" pitchFamily="34" charset="0"/>
              </a:rPr>
              <a:t>DDR</a:t>
            </a:r>
          </a:p>
        </p:txBody>
      </p:sp>
      <p:sp>
        <p:nvSpPr>
          <p:cNvPr id="340" name="Rectangle 339"/>
          <p:cNvSpPr/>
          <p:nvPr/>
        </p:nvSpPr>
        <p:spPr>
          <a:xfrm>
            <a:off x="496139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cs typeface="Calibri" panose="020F0502020204030204" pitchFamily="34" charset="0"/>
              </a:rPr>
              <a:t>FPGA Connect</a:t>
            </a:r>
          </a:p>
        </p:txBody>
      </p:sp>
      <p:sp>
        <p:nvSpPr>
          <p:cNvPr id="341" name="Rectangle 340"/>
          <p:cNvSpPr/>
          <p:nvPr/>
        </p:nvSpPr>
        <p:spPr>
          <a:xfrm>
            <a:off x="421058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DDR access</a:t>
            </a:r>
          </a:p>
        </p:txBody>
      </p:sp>
      <p:sp>
        <p:nvSpPr>
          <p:cNvPr id="342" name="Rectangle 341"/>
          <p:cNvSpPr/>
          <p:nvPr/>
        </p:nvSpPr>
        <p:spPr>
          <a:xfrm>
            <a:off x="5740058"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cs typeface="Calibri" panose="020F0502020204030204" pitchFamily="34" charset="0"/>
              </a:rPr>
              <a:t>Host DMA</a:t>
            </a:r>
          </a:p>
        </p:txBody>
      </p:sp>
      <p:cxnSp>
        <p:nvCxnSpPr>
          <p:cNvPr id="344" name="Straight Connector 343"/>
          <p:cNvCxnSpPr>
            <a:cxnSpLocks/>
          </p:cNvCxnSpPr>
          <p:nvPr/>
        </p:nvCxnSpPr>
        <p:spPr>
          <a:xfrm flipV="1">
            <a:off x="2858084" y="4852383"/>
            <a:ext cx="0" cy="581327"/>
          </a:xfrm>
          <a:prstGeom prst="line">
            <a:avLst/>
          </a:prstGeom>
          <a:noFill/>
          <a:ln w="28575" cap="flat" cmpd="sng" algn="ctr">
            <a:solidFill>
              <a:sysClr val="windowText" lastClr="000000"/>
            </a:solidFill>
            <a:prstDash val="solid"/>
          </a:ln>
          <a:effectLst/>
        </p:spPr>
      </p:cxnSp>
      <p:cxnSp>
        <p:nvCxnSpPr>
          <p:cNvPr id="345" name="Straight Connector 344"/>
          <p:cNvCxnSpPr>
            <a:cxnSpLocks/>
          </p:cNvCxnSpPr>
          <p:nvPr/>
        </p:nvCxnSpPr>
        <p:spPr>
          <a:xfrm flipV="1">
            <a:off x="5596524" y="4800778"/>
            <a:ext cx="0" cy="581327"/>
          </a:xfrm>
          <a:prstGeom prst="line">
            <a:avLst/>
          </a:prstGeom>
          <a:noFill/>
          <a:ln w="28575" cap="flat" cmpd="sng" algn="ctr">
            <a:solidFill>
              <a:sysClr val="windowText" lastClr="000000"/>
            </a:solidFill>
            <a:prstDash val="solid"/>
          </a:ln>
          <a:effectLst/>
        </p:spPr>
      </p:cxnSp>
      <p:cxnSp>
        <p:nvCxnSpPr>
          <p:cNvPr id="346" name="Straight Connector 345"/>
          <p:cNvCxnSpPr>
            <a:cxnSpLocks/>
          </p:cNvCxnSpPr>
          <p:nvPr/>
        </p:nvCxnSpPr>
        <p:spPr>
          <a:xfrm flipV="1">
            <a:off x="7220534" y="4852383"/>
            <a:ext cx="0" cy="581327"/>
          </a:xfrm>
          <a:prstGeom prst="line">
            <a:avLst/>
          </a:prstGeom>
          <a:noFill/>
          <a:ln w="28575" cap="flat" cmpd="sng" algn="ctr">
            <a:solidFill>
              <a:sysClr val="windowText" lastClr="000000"/>
            </a:solidFill>
            <a:prstDash val="solid"/>
          </a:ln>
          <a:effectLst/>
        </p:spPr>
      </p:cxnSp>
      <p:sp>
        <p:nvSpPr>
          <p:cNvPr id="290" name="Rectangle 289"/>
          <p:cNvSpPr/>
          <p:nvPr/>
        </p:nvSpPr>
        <p:spPr>
          <a:xfrm>
            <a:off x="2218004" y="4725518"/>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cs typeface="Calibri" panose="020F0502020204030204" pitchFamily="34" charset="0"/>
              </a:rPr>
              <a:t>PCIe Gen3</a:t>
            </a:r>
          </a:p>
        </p:txBody>
      </p:sp>
      <p:sp>
        <p:nvSpPr>
          <p:cNvPr id="328" name="Rectangle 327"/>
          <p:cNvSpPr/>
          <p:nvPr/>
        </p:nvSpPr>
        <p:spPr>
          <a:xfrm>
            <a:off x="4982556" y="4718901"/>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cs typeface="Calibri" panose="020F0502020204030204" pitchFamily="34" charset="0"/>
              </a:rPr>
              <a:t>PCIe Gen3</a:t>
            </a:r>
          </a:p>
        </p:txBody>
      </p:sp>
      <p:sp>
        <p:nvSpPr>
          <p:cNvPr id="347" name="Rectangle 346"/>
          <p:cNvSpPr/>
          <p:nvPr/>
        </p:nvSpPr>
        <p:spPr>
          <a:xfrm>
            <a:off x="6899322" y="4248150"/>
            <a:ext cx="845566" cy="852354"/>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cs typeface="Calibri" panose="020F0502020204030204" pitchFamily="34" charset="0"/>
              </a:rPr>
              <a:t>CPU</a:t>
            </a:r>
          </a:p>
        </p:txBody>
      </p:sp>
      <p:sp>
        <p:nvSpPr>
          <p:cNvPr id="82" name="Rectangle 81"/>
          <p:cNvSpPr/>
          <p:nvPr/>
        </p:nvSpPr>
        <p:spPr>
          <a:xfrm>
            <a:off x="676124" y="2830912"/>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cs typeface="Calibri" panose="020F0502020204030204" pitchFamily="34" charset="0"/>
              </a:rPr>
              <a:t>DUA</a:t>
            </a:r>
          </a:p>
        </p:txBody>
      </p:sp>
      <p:sp>
        <p:nvSpPr>
          <p:cNvPr id="84" name="Rectangle 83"/>
          <p:cNvSpPr/>
          <p:nvPr/>
        </p:nvSpPr>
        <p:spPr>
          <a:xfrm>
            <a:off x="8467045" y="2834434"/>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cs typeface="Calibri" panose="020F0502020204030204" pitchFamily="34" charset="0"/>
              </a:rPr>
              <a:t>DUA</a:t>
            </a:r>
          </a:p>
        </p:txBody>
      </p:sp>
      <p:cxnSp>
        <p:nvCxnSpPr>
          <p:cNvPr id="110" name="Straight Connector 109"/>
          <p:cNvCxnSpPr>
            <a:cxnSpLocks/>
          </p:cNvCxnSpPr>
          <p:nvPr/>
        </p:nvCxnSpPr>
        <p:spPr>
          <a:xfrm flipV="1">
            <a:off x="5787106" y="2475897"/>
            <a:ext cx="0" cy="581327"/>
          </a:xfrm>
          <a:prstGeom prst="line">
            <a:avLst/>
          </a:prstGeom>
          <a:noFill/>
          <a:ln w="28575" cap="flat" cmpd="sng" algn="ctr">
            <a:solidFill>
              <a:sysClr val="windowText" lastClr="000000"/>
            </a:solidFill>
            <a:prstDash val="solid"/>
          </a:ln>
          <a:effectLst/>
        </p:spPr>
      </p:cxnSp>
      <p:sp>
        <p:nvSpPr>
          <p:cNvPr id="338" name="Rectangle 337"/>
          <p:cNvSpPr/>
          <p:nvPr/>
        </p:nvSpPr>
        <p:spPr>
          <a:xfrm>
            <a:off x="5461717"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cs typeface="Calibri" panose="020F0502020204030204" pitchFamily="34" charset="0"/>
              </a:rPr>
              <a:t>App 1</a:t>
            </a:r>
          </a:p>
        </p:txBody>
      </p:sp>
      <p:sp>
        <p:nvSpPr>
          <p:cNvPr id="96" name="Rectangle 95"/>
          <p:cNvSpPr/>
          <p:nvPr/>
        </p:nvSpPr>
        <p:spPr>
          <a:xfrm>
            <a:off x="4211616" y="2825342"/>
            <a:ext cx="216767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cs typeface="Calibri" panose="020F0502020204030204" pitchFamily="34" charset="0"/>
              </a:rPr>
              <a:t>DUA</a:t>
            </a:r>
          </a:p>
        </p:txBody>
      </p:sp>
      <p:sp>
        <p:nvSpPr>
          <p:cNvPr id="287" name="Rectangle 286"/>
          <p:cNvSpPr/>
          <p:nvPr/>
        </p:nvSpPr>
        <p:spPr>
          <a:xfrm>
            <a:off x="2218004" y="5250058"/>
            <a:ext cx="5533135"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cs typeface="Calibri" panose="020F0502020204030204" pitchFamily="34" charset="0"/>
              </a:rPr>
              <a:t>Intra-server networking fabric</a:t>
            </a:r>
          </a:p>
        </p:txBody>
      </p:sp>
      <p:sp>
        <p:nvSpPr>
          <p:cNvPr id="70" name="Rectangle: Rounded Corners 69">
            <a:extLst>
              <a:ext uri="{FF2B5EF4-FFF2-40B4-BE49-F238E27FC236}">
                <a16:creationId xmlns:a16="http://schemas.microsoft.com/office/drawing/2014/main" id="{42135181-6670-4C1B-AA7D-243823FBB774}"/>
              </a:ext>
            </a:extLst>
          </p:cNvPr>
          <p:cNvSpPr/>
          <p:nvPr/>
        </p:nvSpPr>
        <p:spPr>
          <a:xfrm>
            <a:off x="609600" y="2734120"/>
            <a:ext cx="10887075" cy="881543"/>
          </a:xfrm>
          <a:prstGeom prst="round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Calibri" panose="020F0502020204030204" pitchFamily="34" charset="0"/>
            </a:endParaRPr>
          </a:p>
        </p:txBody>
      </p:sp>
      <p:sp>
        <p:nvSpPr>
          <p:cNvPr id="71" name="Arrow: U-Turn 41"/>
          <p:cNvSpPr/>
          <p:nvPr/>
        </p:nvSpPr>
        <p:spPr>
          <a:xfrm rot="10800000">
            <a:off x="2392648" y="3541234"/>
            <a:ext cx="2991219" cy="1291955"/>
          </a:xfrm>
          <a:prstGeom prst="uturnArrow">
            <a:avLst>
              <a:gd name="adj1" fmla="val 8456"/>
              <a:gd name="adj2" fmla="val 10340"/>
              <a:gd name="adj3" fmla="val 28760"/>
              <a:gd name="adj4" fmla="val 43750"/>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Calibri" panose="020F0502020204030204" pitchFamily="34" charset="0"/>
            </a:endParaRPr>
          </a:p>
        </p:txBody>
      </p:sp>
      <p:sp>
        <p:nvSpPr>
          <p:cNvPr id="72" name="Rectangle: Rounded Corners 5"/>
          <p:cNvSpPr/>
          <p:nvPr/>
        </p:nvSpPr>
        <p:spPr>
          <a:xfrm>
            <a:off x="5555574" y="5487866"/>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cs typeface="Calibri" panose="020F0502020204030204" pitchFamily="34" charset="0"/>
              </a:rPr>
              <a:t>③</a:t>
            </a:r>
          </a:p>
        </p:txBody>
      </p:sp>
      <p:sp>
        <p:nvSpPr>
          <p:cNvPr id="73" name="Arrow: U-Turn 45"/>
          <p:cNvSpPr/>
          <p:nvPr/>
        </p:nvSpPr>
        <p:spPr>
          <a:xfrm flipV="1">
            <a:off x="1732816" y="3633329"/>
            <a:ext cx="7940961" cy="2428778"/>
          </a:xfrm>
          <a:prstGeom prst="uturnArrow">
            <a:avLst>
              <a:gd name="adj1" fmla="val 4900"/>
              <a:gd name="adj2" fmla="val 5784"/>
              <a:gd name="adj3" fmla="val 12451"/>
              <a:gd name="adj4" fmla="val 44534"/>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cs typeface="Calibri" panose="020F0502020204030204" pitchFamily="34" charset="0"/>
            </a:endParaRPr>
          </a:p>
        </p:txBody>
      </p:sp>
      <p:sp>
        <p:nvSpPr>
          <p:cNvPr id="76" name="Rectangle: Rounded Corners 54"/>
          <p:cNvSpPr/>
          <p:nvPr/>
        </p:nvSpPr>
        <p:spPr>
          <a:xfrm>
            <a:off x="3740804" y="4246819"/>
            <a:ext cx="368968" cy="372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cs typeface="Calibri" panose="020F0502020204030204" pitchFamily="34" charset="0"/>
              </a:rPr>
              <a:t>②</a:t>
            </a:r>
          </a:p>
        </p:txBody>
      </p:sp>
      <p:sp>
        <p:nvSpPr>
          <p:cNvPr id="3" name="Down Arrow 2"/>
          <p:cNvSpPr/>
          <p:nvPr/>
        </p:nvSpPr>
        <p:spPr>
          <a:xfrm>
            <a:off x="5670520" y="2634122"/>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Calibri" panose="020F0502020204030204" pitchFamily="34" charset="0"/>
            </a:endParaRPr>
          </a:p>
        </p:txBody>
      </p:sp>
      <p:sp>
        <p:nvSpPr>
          <p:cNvPr id="83" name="Down Arrow 82"/>
          <p:cNvSpPr/>
          <p:nvPr/>
        </p:nvSpPr>
        <p:spPr>
          <a:xfrm rot="10800000">
            <a:off x="9429349" y="2639238"/>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Calibri" panose="020F0502020204030204" pitchFamily="34" charset="0"/>
            </a:endParaRPr>
          </a:p>
        </p:txBody>
      </p:sp>
      <p:sp>
        <p:nvSpPr>
          <p:cNvPr id="85" name="Rectangle: Rounded Corners 5"/>
          <p:cNvSpPr/>
          <p:nvPr/>
        </p:nvSpPr>
        <p:spPr>
          <a:xfrm>
            <a:off x="6026018" y="277437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cs typeface="Calibri" panose="020F0502020204030204" pitchFamily="34" charset="0"/>
              </a:rPr>
              <a:t>①</a:t>
            </a:r>
          </a:p>
        </p:txBody>
      </p:sp>
      <p:sp>
        <p:nvSpPr>
          <p:cNvPr id="88" name="Rectangle: Rounded Corners 5"/>
          <p:cNvSpPr/>
          <p:nvPr/>
        </p:nvSpPr>
        <p:spPr>
          <a:xfrm>
            <a:off x="9697316" y="269849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cs typeface="Calibri" panose="020F0502020204030204" pitchFamily="34" charset="0"/>
              </a:rPr>
              <a:t>④</a:t>
            </a:r>
          </a:p>
        </p:txBody>
      </p:sp>
      <p:sp>
        <p:nvSpPr>
          <p:cNvPr id="74" name="TextBox 73">
            <a:extLst>
              <a:ext uri="{FF2B5EF4-FFF2-40B4-BE49-F238E27FC236}">
                <a16:creationId xmlns:a16="http://schemas.microsoft.com/office/drawing/2014/main" id="{86110958-3E4F-4004-9161-AEFFDF36E763}"/>
              </a:ext>
            </a:extLst>
          </p:cNvPr>
          <p:cNvSpPr txBox="1"/>
          <p:nvPr/>
        </p:nvSpPr>
        <p:spPr>
          <a:xfrm>
            <a:off x="8301481" y="1682961"/>
            <a:ext cx="8307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cs typeface="Calibri" panose="020F0502020204030204" pitchFamily="34" charset="0"/>
              </a:rPr>
              <a:t>FPGA 3</a:t>
            </a:r>
          </a:p>
        </p:txBody>
      </p:sp>
      <p:sp>
        <p:nvSpPr>
          <p:cNvPr id="7" name="Slide Number Placeholder 6">
            <a:extLst>
              <a:ext uri="{FF2B5EF4-FFF2-40B4-BE49-F238E27FC236}">
                <a16:creationId xmlns:a16="http://schemas.microsoft.com/office/drawing/2014/main" id="{AE1DBD12-9E3D-4AE1-A1A0-DC189221FE88}"/>
              </a:ext>
            </a:extLst>
          </p:cNvPr>
          <p:cNvSpPr>
            <a:spLocks noGrp="1"/>
          </p:cNvSpPr>
          <p:nvPr>
            <p:ph type="sldNum" sz="quarter" idx="12"/>
          </p:nvPr>
        </p:nvSpPr>
        <p:spPr/>
        <p:txBody>
          <a:bodyPr/>
          <a:lstStyle/>
          <a:p>
            <a:fld id="{5BAE39EB-E0A3-463A-9068-EBA37F6442B3}" type="slidenum">
              <a:rPr lang="en-US" smtClean="0"/>
              <a:t>8</a:t>
            </a:fld>
            <a:endParaRPr lang="en-US"/>
          </a:p>
        </p:txBody>
      </p:sp>
      <p:sp>
        <p:nvSpPr>
          <p:cNvPr id="4" name="Date Placeholder 3">
            <a:extLst>
              <a:ext uri="{FF2B5EF4-FFF2-40B4-BE49-F238E27FC236}">
                <a16:creationId xmlns:a16="http://schemas.microsoft.com/office/drawing/2014/main" id="{FA1F09B2-679D-420B-BD45-50734DE52313}"/>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93496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6" grpId="0" animBg="1"/>
      <p:bldP spid="3" grpId="0" animBg="1"/>
      <p:bldP spid="83" grpId="0" animBg="1"/>
      <p:bldP spid="85" grpId="0" animBg="1"/>
      <p:bldP spid="8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tLang="zh-CN"/>
              <a:t>DUA Overview</a:t>
            </a:r>
            <a:endParaRPr lang="en-US"/>
          </a:p>
        </p:txBody>
      </p:sp>
      <p:sp>
        <p:nvSpPr>
          <p:cNvPr id="234" name="Rectangle 233"/>
          <p:cNvSpPr/>
          <p:nvPr/>
        </p:nvSpPr>
        <p:spPr>
          <a:xfrm>
            <a:off x="434141" y="1383632"/>
            <a:ext cx="7547810"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235" name="Rectangle 234"/>
          <p:cNvSpPr/>
          <p:nvPr/>
        </p:nvSpPr>
        <p:spPr>
          <a:xfrm>
            <a:off x="529306" y="1702400"/>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8" name="TextBox 237"/>
          <p:cNvSpPr txBox="1"/>
          <p:nvPr/>
        </p:nvSpPr>
        <p:spPr>
          <a:xfrm>
            <a:off x="503718" y="1688432"/>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270" name="Straight Connector 269"/>
          <p:cNvCxnSpPr>
            <a:cxnSpLocks/>
          </p:cNvCxnSpPr>
          <p:nvPr/>
        </p:nvCxnSpPr>
        <p:spPr>
          <a:xfrm flipV="1">
            <a:off x="1759695" y="4929619"/>
            <a:ext cx="0" cy="1440898"/>
          </a:xfrm>
          <a:prstGeom prst="line">
            <a:avLst/>
          </a:prstGeom>
          <a:noFill/>
          <a:ln w="28575" cap="flat" cmpd="sng" algn="ctr">
            <a:solidFill>
              <a:sysClr val="windowText" lastClr="000000"/>
            </a:solidFill>
            <a:prstDash val="solid"/>
          </a:ln>
          <a:effectLst/>
        </p:spPr>
      </p:cxnSp>
      <p:sp>
        <p:nvSpPr>
          <p:cNvPr id="294" name="TextBox 293"/>
          <p:cNvSpPr txBox="1"/>
          <p:nvPr/>
        </p:nvSpPr>
        <p:spPr>
          <a:xfrm>
            <a:off x="487624" y="1342116"/>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cxnSp>
        <p:nvCxnSpPr>
          <p:cNvPr id="81" name="Straight Connector 80"/>
          <p:cNvCxnSpPr>
            <a:cxnSpLocks/>
          </p:cNvCxnSpPr>
          <p:nvPr/>
        </p:nvCxnSpPr>
        <p:spPr>
          <a:xfrm flipV="1">
            <a:off x="1011204" y="3494641"/>
            <a:ext cx="3197" cy="1253245"/>
          </a:xfrm>
          <a:prstGeom prst="line">
            <a:avLst/>
          </a:prstGeom>
          <a:noFill/>
          <a:ln w="28575" cap="flat" cmpd="sng" algn="ctr">
            <a:solidFill>
              <a:sysClr val="windowText" lastClr="000000"/>
            </a:solidFill>
            <a:prstDash val="solid"/>
          </a:ln>
          <a:effectLst/>
        </p:spPr>
      </p:cxnSp>
      <p:cxnSp>
        <p:nvCxnSpPr>
          <p:cNvPr id="86" name="Straight Connector 85"/>
          <p:cNvCxnSpPr>
            <a:cxnSpLocks/>
          </p:cNvCxnSpPr>
          <p:nvPr/>
        </p:nvCxnSpPr>
        <p:spPr>
          <a:xfrm flipV="1">
            <a:off x="3288352" y="3388938"/>
            <a:ext cx="0" cy="1493494"/>
          </a:xfrm>
          <a:prstGeom prst="line">
            <a:avLst/>
          </a:prstGeom>
          <a:noFill/>
          <a:ln w="28575" cap="flat" cmpd="sng" algn="ctr">
            <a:solidFill>
              <a:sysClr val="windowText" lastClr="000000"/>
            </a:solidFill>
            <a:prstDash val="solid"/>
          </a:ln>
          <a:effectLst/>
        </p:spPr>
      </p:cxnSp>
      <p:cxnSp>
        <p:nvCxnSpPr>
          <p:cNvPr id="87" name="Straight Connector 86"/>
          <p:cNvCxnSpPr>
            <a:cxnSpLocks/>
          </p:cNvCxnSpPr>
          <p:nvPr/>
        </p:nvCxnSpPr>
        <p:spPr>
          <a:xfrm flipV="1">
            <a:off x="2530919" y="2470150"/>
            <a:ext cx="0" cy="2403245"/>
          </a:xfrm>
          <a:prstGeom prst="line">
            <a:avLst/>
          </a:prstGeom>
          <a:noFill/>
          <a:ln w="28575" cap="flat" cmpd="sng" algn="ctr">
            <a:solidFill>
              <a:sysClr val="windowText" lastClr="000000"/>
            </a:solidFill>
            <a:prstDash val="solid"/>
          </a:ln>
          <a:effectLst/>
        </p:spPr>
      </p:cxnSp>
      <p:cxnSp>
        <p:nvCxnSpPr>
          <p:cNvPr id="89" name="Straight Connector 88"/>
          <p:cNvCxnSpPr>
            <a:cxnSpLocks/>
          </p:cNvCxnSpPr>
          <p:nvPr/>
        </p:nvCxnSpPr>
        <p:spPr>
          <a:xfrm flipV="1">
            <a:off x="1759695" y="2470150"/>
            <a:ext cx="0" cy="2330629"/>
          </a:xfrm>
          <a:prstGeom prst="line">
            <a:avLst/>
          </a:prstGeom>
          <a:noFill/>
          <a:ln w="28575" cap="flat" cmpd="sng" algn="ctr">
            <a:solidFill>
              <a:sysClr val="windowText" lastClr="000000"/>
            </a:solidFill>
            <a:prstDash val="solid"/>
          </a:ln>
          <a:effectLst/>
        </p:spPr>
      </p:cxnSp>
      <p:sp>
        <p:nvSpPr>
          <p:cNvPr id="288" name="Rectangle 287"/>
          <p:cNvSpPr/>
          <p:nvPr/>
        </p:nvSpPr>
        <p:spPr>
          <a:xfrm>
            <a:off x="1449902" y="4723334"/>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291" name="Rectangle 290"/>
          <p:cNvSpPr/>
          <p:nvPr/>
        </p:nvSpPr>
        <p:spPr>
          <a:xfrm>
            <a:off x="691233" y="4723334"/>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36" name="Rectangle 135"/>
          <p:cNvSpPr/>
          <p:nvPr/>
        </p:nvSpPr>
        <p:spPr>
          <a:xfrm>
            <a:off x="8175657" y="1383632"/>
            <a:ext cx="3530567" cy="4777352"/>
          </a:xfrm>
          <a:prstGeom prst="rect">
            <a:avLst/>
          </a:prstGeom>
          <a:noFill/>
          <a:ln w="25400" cap="flat" cmpd="sng" algn="ctr">
            <a:solidFill>
              <a:sysClr val="window" lastClr="FFFFFF">
                <a:lumMod val="50000"/>
              </a:sysClr>
            </a:solidFill>
            <a:prstDash val="solid"/>
            <a:miter lim="800000"/>
          </a:ln>
          <a:effectLst/>
        </p:spPr>
        <p:txBody>
          <a:bodyPr rtlCol="0" anchor="ctr"/>
          <a:lstStyle/>
          <a:p>
            <a:pPr algn="ctr"/>
            <a:endParaRPr lang="en-US" sz="2000">
              <a:solidFill>
                <a:prstClr val="white"/>
              </a:solidFill>
              <a:ea typeface="等线" panose="02010600030101010101" pitchFamily="2" charset="-122"/>
            </a:endParaRPr>
          </a:p>
        </p:txBody>
      </p:sp>
      <p:sp>
        <p:nvSpPr>
          <p:cNvPr id="137" name="Rectangle 136"/>
          <p:cNvSpPr/>
          <p:nvPr/>
        </p:nvSpPr>
        <p:spPr>
          <a:xfrm>
            <a:off x="8314428" y="1688432"/>
            <a:ext cx="3253023"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TextBox 137"/>
          <p:cNvSpPr txBox="1"/>
          <p:nvPr/>
        </p:nvSpPr>
        <p:spPr>
          <a:xfrm>
            <a:off x="8190604" y="1333068"/>
            <a:ext cx="14111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Server</a:t>
            </a:r>
          </a:p>
        </p:txBody>
      </p:sp>
      <p:sp>
        <p:nvSpPr>
          <p:cNvPr id="239" name="Rectangle 238"/>
          <p:cNvSpPr/>
          <p:nvPr/>
        </p:nvSpPr>
        <p:spPr>
          <a:xfrm>
            <a:off x="2218004"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36" name="Rectangle 235"/>
          <p:cNvSpPr/>
          <p:nvPr/>
        </p:nvSpPr>
        <p:spPr>
          <a:xfrm>
            <a:off x="1439655" y="2313731"/>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280" name="Rectangle 279"/>
          <p:cNvSpPr/>
          <p:nvPr/>
        </p:nvSpPr>
        <p:spPr>
          <a:xfrm>
            <a:off x="144779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75" name="Rectangle 74"/>
          <p:cNvSpPr/>
          <p:nvPr/>
        </p:nvSpPr>
        <p:spPr>
          <a:xfrm>
            <a:off x="694380"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77" name="Rectangle 76"/>
          <p:cNvSpPr/>
          <p:nvPr/>
        </p:nvSpPr>
        <p:spPr>
          <a:xfrm>
            <a:off x="2223853"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78" name="Rectangle 77"/>
          <p:cNvSpPr/>
          <p:nvPr/>
        </p:nvSpPr>
        <p:spPr>
          <a:xfrm>
            <a:off x="2974662" y="3716638"/>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180" name="Straight Connector 179"/>
          <p:cNvCxnSpPr>
            <a:cxnSpLocks/>
          </p:cNvCxnSpPr>
          <p:nvPr/>
        </p:nvCxnSpPr>
        <p:spPr>
          <a:xfrm flipV="1">
            <a:off x="8790232" y="3385169"/>
            <a:ext cx="0" cy="1497579"/>
          </a:xfrm>
          <a:prstGeom prst="line">
            <a:avLst/>
          </a:prstGeom>
          <a:noFill/>
          <a:ln w="28575" cap="flat" cmpd="sng" algn="ctr">
            <a:solidFill>
              <a:sysClr val="windowText" lastClr="000000"/>
            </a:solidFill>
            <a:prstDash val="solid"/>
          </a:ln>
          <a:effectLst/>
        </p:spPr>
      </p:cxnSp>
      <p:cxnSp>
        <p:nvCxnSpPr>
          <p:cNvPr id="181" name="Straight Connector 180"/>
          <p:cNvCxnSpPr>
            <a:cxnSpLocks/>
          </p:cNvCxnSpPr>
          <p:nvPr/>
        </p:nvCxnSpPr>
        <p:spPr>
          <a:xfrm flipV="1">
            <a:off x="11070514" y="3385169"/>
            <a:ext cx="0" cy="1497264"/>
          </a:xfrm>
          <a:prstGeom prst="line">
            <a:avLst/>
          </a:prstGeom>
          <a:noFill/>
          <a:ln w="28575" cap="flat" cmpd="sng" algn="ctr">
            <a:solidFill>
              <a:sysClr val="windowText" lastClr="000000"/>
            </a:solidFill>
            <a:prstDash val="solid"/>
          </a:ln>
          <a:effectLst/>
        </p:spPr>
      </p:cxnSp>
      <p:cxnSp>
        <p:nvCxnSpPr>
          <p:cNvPr id="182" name="Straight Connector 181"/>
          <p:cNvCxnSpPr>
            <a:cxnSpLocks/>
          </p:cNvCxnSpPr>
          <p:nvPr/>
        </p:nvCxnSpPr>
        <p:spPr>
          <a:xfrm flipV="1">
            <a:off x="10306731" y="2448168"/>
            <a:ext cx="0" cy="2404216"/>
          </a:xfrm>
          <a:prstGeom prst="line">
            <a:avLst/>
          </a:prstGeom>
          <a:noFill/>
          <a:ln w="28575" cap="flat" cmpd="sng" algn="ctr">
            <a:solidFill>
              <a:sysClr val="windowText" lastClr="000000"/>
            </a:solidFill>
            <a:prstDash val="solid"/>
          </a:ln>
          <a:effectLst/>
        </p:spPr>
      </p:cxnSp>
      <p:cxnSp>
        <p:nvCxnSpPr>
          <p:cNvPr id="183" name="Straight Connector 182"/>
          <p:cNvCxnSpPr>
            <a:cxnSpLocks/>
          </p:cNvCxnSpPr>
          <p:nvPr/>
        </p:nvCxnSpPr>
        <p:spPr>
          <a:xfrm flipV="1">
            <a:off x="9544698" y="2475897"/>
            <a:ext cx="0" cy="2326300"/>
          </a:xfrm>
          <a:prstGeom prst="line">
            <a:avLst/>
          </a:prstGeom>
          <a:noFill/>
          <a:ln w="28575" cap="flat" cmpd="sng" algn="ctr">
            <a:solidFill>
              <a:sysClr val="windowText" lastClr="000000"/>
            </a:solidFill>
            <a:prstDash val="solid"/>
          </a:ln>
          <a:effectLst/>
        </p:spPr>
      </p:cxnSp>
      <p:sp>
        <p:nvSpPr>
          <p:cNvPr id="185" name="Rectangle 184"/>
          <p:cNvSpPr/>
          <p:nvPr/>
        </p:nvSpPr>
        <p:spPr>
          <a:xfrm>
            <a:off x="9993816" y="4702323"/>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186" name="Rectangle 185"/>
          <p:cNvSpPr/>
          <p:nvPr/>
        </p:nvSpPr>
        <p:spPr>
          <a:xfrm>
            <a:off x="8467045" y="4702323"/>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195" name="Rectangle 194"/>
          <p:cNvSpPr/>
          <p:nvPr/>
        </p:nvSpPr>
        <p:spPr>
          <a:xfrm>
            <a:off x="9993816"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6" name="Rectangle 195"/>
          <p:cNvSpPr/>
          <p:nvPr/>
        </p:nvSpPr>
        <p:spPr>
          <a:xfrm>
            <a:off x="9215467" y="2292720"/>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197" name="Rectangle 196"/>
          <p:cNvSpPr/>
          <p:nvPr/>
        </p:nvSpPr>
        <p:spPr>
          <a:xfrm>
            <a:off x="922100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LTL</a:t>
            </a:r>
          </a:p>
        </p:txBody>
      </p:sp>
      <p:sp>
        <p:nvSpPr>
          <p:cNvPr id="198" name="Rectangle 197"/>
          <p:cNvSpPr/>
          <p:nvPr/>
        </p:nvSpPr>
        <p:spPr>
          <a:xfrm>
            <a:off x="8470192"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199" name="Rectangle 198"/>
          <p:cNvSpPr/>
          <p:nvPr/>
        </p:nvSpPr>
        <p:spPr>
          <a:xfrm>
            <a:off x="9999665"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200" name="Rectangle 199"/>
          <p:cNvSpPr/>
          <p:nvPr/>
        </p:nvSpPr>
        <p:spPr>
          <a:xfrm>
            <a:off x="10750474" y="3695627"/>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lvl="0" algn="ctr">
              <a:defRPr/>
            </a:pPr>
            <a:r>
              <a:rPr lang="en-US" sz="1200" kern="0">
                <a:solidFill>
                  <a:prstClr val="white"/>
                </a:solidFill>
              </a:rPr>
              <a:t>Host</a:t>
            </a:r>
          </a:p>
          <a:p>
            <a:pPr lvl="0" algn="ctr">
              <a:defRPr/>
            </a:pPr>
            <a:r>
              <a:rPr lang="en-US" sz="1200" kern="0">
                <a:solidFill>
                  <a:prstClr val="white"/>
                </a:solidFill>
              </a:rPr>
              <a:t>DMA</a:t>
            </a:r>
            <a:endParaRPr kumimoji="0" lang="en-US" sz="1050" b="0" i="0" u="none" strike="noStrike" kern="0" cap="none" spc="0" normalizeH="0" baseline="0" noProof="0">
              <a:ln>
                <a:noFill/>
              </a:ln>
              <a:solidFill>
                <a:prstClr val="white"/>
              </a:solidFill>
              <a:effectLst/>
              <a:uLnTx/>
              <a:uFillTx/>
              <a:latin typeface="Calibri"/>
              <a:ea typeface="+mn-ea"/>
              <a:cs typeface="+mn-cs"/>
            </a:endParaRPr>
          </a:p>
        </p:txBody>
      </p:sp>
      <p:cxnSp>
        <p:nvCxnSpPr>
          <p:cNvPr id="320" name="Straight Connector 319"/>
          <p:cNvCxnSpPr>
            <a:cxnSpLocks/>
          </p:cNvCxnSpPr>
          <p:nvPr/>
        </p:nvCxnSpPr>
        <p:spPr>
          <a:xfrm flipV="1">
            <a:off x="9544879" y="4929619"/>
            <a:ext cx="0" cy="1440898"/>
          </a:xfrm>
          <a:prstGeom prst="line">
            <a:avLst/>
          </a:prstGeom>
          <a:noFill/>
          <a:ln w="28575" cap="flat" cmpd="sng" algn="ctr">
            <a:solidFill>
              <a:sysClr val="windowText" lastClr="000000"/>
            </a:solidFill>
            <a:prstDash val="solid"/>
          </a:ln>
          <a:effectLst/>
        </p:spPr>
      </p:cxnSp>
      <p:sp>
        <p:nvSpPr>
          <p:cNvPr id="271" name="Rectangle 270"/>
          <p:cNvSpPr/>
          <p:nvPr/>
        </p:nvSpPr>
        <p:spPr>
          <a:xfrm>
            <a:off x="434140" y="6310822"/>
            <a:ext cx="11272085" cy="296484"/>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Datacenter networking fabric</a:t>
            </a:r>
          </a:p>
        </p:txBody>
      </p:sp>
      <p:sp>
        <p:nvSpPr>
          <p:cNvPr id="184" name="Rectangle 183"/>
          <p:cNvSpPr/>
          <p:nvPr/>
        </p:nvSpPr>
        <p:spPr>
          <a:xfrm>
            <a:off x="9225714" y="4702323"/>
            <a:ext cx="63796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QSFP</a:t>
            </a:r>
          </a:p>
        </p:txBody>
      </p:sp>
      <p:sp>
        <p:nvSpPr>
          <p:cNvPr id="321" name="Rectangle 320"/>
          <p:cNvSpPr/>
          <p:nvPr/>
        </p:nvSpPr>
        <p:spPr>
          <a:xfrm>
            <a:off x="4045511" y="1697967"/>
            <a:ext cx="2507689" cy="3393475"/>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22" name="TextBox 321"/>
          <p:cNvSpPr txBox="1"/>
          <p:nvPr/>
        </p:nvSpPr>
        <p:spPr>
          <a:xfrm>
            <a:off x="4019923" y="1683999"/>
            <a:ext cx="83074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FPGA</a:t>
            </a:r>
          </a:p>
        </p:txBody>
      </p:sp>
      <p:cxnSp>
        <p:nvCxnSpPr>
          <p:cNvPr id="323" name="Straight Connector 322"/>
          <p:cNvCxnSpPr>
            <a:cxnSpLocks/>
          </p:cNvCxnSpPr>
          <p:nvPr/>
        </p:nvCxnSpPr>
        <p:spPr>
          <a:xfrm flipV="1">
            <a:off x="4530625" y="3276600"/>
            <a:ext cx="0" cy="1622726"/>
          </a:xfrm>
          <a:prstGeom prst="line">
            <a:avLst/>
          </a:prstGeom>
          <a:noFill/>
          <a:ln w="28575" cap="flat" cmpd="sng" algn="ctr">
            <a:solidFill>
              <a:sysClr val="windowText" lastClr="000000"/>
            </a:solidFill>
            <a:prstDash val="solid"/>
          </a:ln>
          <a:effectLst/>
        </p:spPr>
      </p:cxnSp>
      <p:cxnSp>
        <p:nvCxnSpPr>
          <p:cNvPr id="325" name="Straight Connector 324"/>
          <p:cNvCxnSpPr>
            <a:cxnSpLocks/>
          </p:cNvCxnSpPr>
          <p:nvPr/>
        </p:nvCxnSpPr>
        <p:spPr>
          <a:xfrm flipV="1">
            <a:off x="6047124" y="3385169"/>
            <a:ext cx="0" cy="1483793"/>
          </a:xfrm>
          <a:prstGeom prst="line">
            <a:avLst/>
          </a:prstGeom>
          <a:noFill/>
          <a:ln w="28575" cap="flat" cmpd="sng" algn="ctr">
            <a:solidFill>
              <a:sysClr val="windowText" lastClr="000000"/>
            </a:solidFill>
            <a:prstDash val="solid"/>
          </a:ln>
          <a:effectLst/>
        </p:spPr>
      </p:cxnSp>
      <p:cxnSp>
        <p:nvCxnSpPr>
          <p:cNvPr id="326" name="Straight Connector 325"/>
          <p:cNvCxnSpPr>
            <a:cxnSpLocks/>
          </p:cNvCxnSpPr>
          <p:nvPr/>
        </p:nvCxnSpPr>
        <p:spPr>
          <a:xfrm flipV="1">
            <a:off x="5302595" y="3276600"/>
            <a:ext cx="0" cy="1697623"/>
          </a:xfrm>
          <a:prstGeom prst="line">
            <a:avLst/>
          </a:prstGeom>
          <a:noFill/>
          <a:ln w="28575" cap="flat" cmpd="sng" algn="ctr">
            <a:solidFill>
              <a:sysClr val="windowText" lastClr="000000"/>
            </a:solidFill>
            <a:prstDash val="solid"/>
          </a:ln>
          <a:effectLst/>
        </p:spPr>
      </p:cxnSp>
      <p:sp>
        <p:nvSpPr>
          <p:cNvPr id="329" name="Rectangle 328"/>
          <p:cNvSpPr/>
          <p:nvPr/>
        </p:nvSpPr>
        <p:spPr>
          <a:xfrm>
            <a:off x="4207438" y="4718901"/>
            <a:ext cx="639979"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Calibri"/>
                <a:ea typeface="+mn-ea"/>
                <a:cs typeface="+mn-cs"/>
              </a:rPr>
              <a:t>DDR</a:t>
            </a:r>
          </a:p>
        </p:txBody>
      </p:sp>
      <p:sp>
        <p:nvSpPr>
          <p:cNvPr id="340" name="Rectangle 339"/>
          <p:cNvSpPr/>
          <p:nvPr/>
        </p:nvSpPr>
        <p:spPr>
          <a:xfrm>
            <a:off x="496139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050" kern="0">
                <a:solidFill>
                  <a:prstClr val="white"/>
                </a:solidFill>
              </a:rPr>
              <a:t>FPGA Connect</a:t>
            </a:r>
          </a:p>
        </p:txBody>
      </p:sp>
      <p:sp>
        <p:nvSpPr>
          <p:cNvPr id="341" name="Rectangle 340"/>
          <p:cNvSpPr/>
          <p:nvPr/>
        </p:nvSpPr>
        <p:spPr>
          <a:xfrm>
            <a:off x="4210585"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solidFill>
                  <a:prstClr val="white"/>
                </a:solidFill>
                <a:latin typeface="Calibri"/>
              </a:rPr>
              <a:t>DDR access</a:t>
            </a:r>
          </a:p>
        </p:txBody>
      </p:sp>
      <p:sp>
        <p:nvSpPr>
          <p:cNvPr id="342" name="Rectangle 341"/>
          <p:cNvSpPr/>
          <p:nvPr/>
        </p:nvSpPr>
        <p:spPr>
          <a:xfrm>
            <a:off x="5740058" y="3712205"/>
            <a:ext cx="640080" cy="341012"/>
          </a:xfrm>
          <a:prstGeom prst="rect">
            <a:avLst/>
          </a:prstGeom>
          <a:solidFill>
            <a:srgbClr val="4BACC6"/>
          </a:solidFill>
          <a:ln w="25400" cap="flat" cmpd="sng" algn="ctr">
            <a:solidFill>
              <a:srgbClr val="4BACC6">
                <a:shade val="50000"/>
              </a:srgbClr>
            </a:solidFill>
            <a:prstDash val="solid"/>
          </a:ln>
          <a:effectLst/>
        </p:spPr>
        <p:txBody>
          <a:bodyPr rtlCol="0" anchor="ctr"/>
          <a:lstStyle/>
          <a:p>
            <a:pPr algn="ctr">
              <a:defRPr/>
            </a:pPr>
            <a:r>
              <a:rPr lang="en-US" sz="1200" kern="0">
                <a:solidFill>
                  <a:prstClr val="white"/>
                </a:solidFill>
              </a:rPr>
              <a:t>Host DMA</a:t>
            </a:r>
          </a:p>
        </p:txBody>
      </p:sp>
      <p:cxnSp>
        <p:nvCxnSpPr>
          <p:cNvPr id="344" name="Straight Connector 343"/>
          <p:cNvCxnSpPr>
            <a:cxnSpLocks/>
          </p:cNvCxnSpPr>
          <p:nvPr/>
        </p:nvCxnSpPr>
        <p:spPr>
          <a:xfrm flipV="1">
            <a:off x="2858084" y="4852383"/>
            <a:ext cx="0" cy="581327"/>
          </a:xfrm>
          <a:prstGeom prst="line">
            <a:avLst/>
          </a:prstGeom>
          <a:noFill/>
          <a:ln w="28575" cap="flat" cmpd="sng" algn="ctr">
            <a:solidFill>
              <a:sysClr val="windowText" lastClr="000000"/>
            </a:solidFill>
            <a:prstDash val="solid"/>
          </a:ln>
          <a:effectLst/>
        </p:spPr>
      </p:cxnSp>
      <p:cxnSp>
        <p:nvCxnSpPr>
          <p:cNvPr id="345" name="Straight Connector 344"/>
          <p:cNvCxnSpPr>
            <a:cxnSpLocks/>
          </p:cNvCxnSpPr>
          <p:nvPr/>
        </p:nvCxnSpPr>
        <p:spPr>
          <a:xfrm flipV="1">
            <a:off x="5596524" y="4800778"/>
            <a:ext cx="0" cy="581327"/>
          </a:xfrm>
          <a:prstGeom prst="line">
            <a:avLst/>
          </a:prstGeom>
          <a:noFill/>
          <a:ln w="28575" cap="flat" cmpd="sng" algn="ctr">
            <a:solidFill>
              <a:sysClr val="windowText" lastClr="000000"/>
            </a:solidFill>
            <a:prstDash val="solid"/>
          </a:ln>
          <a:effectLst/>
        </p:spPr>
      </p:cxnSp>
      <p:cxnSp>
        <p:nvCxnSpPr>
          <p:cNvPr id="346" name="Straight Connector 345"/>
          <p:cNvCxnSpPr>
            <a:cxnSpLocks/>
          </p:cNvCxnSpPr>
          <p:nvPr/>
        </p:nvCxnSpPr>
        <p:spPr>
          <a:xfrm flipV="1">
            <a:off x="7220534" y="4852383"/>
            <a:ext cx="0" cy="581327"/>
          </a:xfrm>
          <a:prstGeom prst="line">
            <a:avLst/>
          </a:prstGeom>
          <a:noFill/>
          <a:ln w="28575" cap="flat" cmpd="sng" algn="ctr">
            <a:solidFill>
              <a:sysClr val="windowText" lastClr="000000"/>
            </a:solidFill>
            <a:prstDash val="solid"/>
          </a:ln>
          <a:effectLst/>
        </p:spPr>
      </p:cxnSp>
      <p:sp>
        <p:nvSpPr>
          <p:cNvPr id="290" name="Rectangle 289"/>
          <p:cNvSpPr/>
          <p:nvPr/>
        </p:nvSpPr>
        <p:spPr>
          <a:xfrm>
            <a:off x="2218004" y="4723334"/>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28" name="Rectangle 327"/>
          <p:cNvSpPr/>
          <p:nvPr/>
        </p:nvSpPr>
        <p:spPr>
          <a:xfrm>
            <a:off x="4982556" y="4718901"/>
            <a:ext cx="1396738" cy="24654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ysClr val="windowText" lastClr="000000"/>
                </a:solidFill>
                <a:effectLst/>
                <a:uLnTx/>
                <a:uFillTx/>
                <a:latin typeface="Calibri"/>
                <a:ea typeface="+mn-ea"/>
                <a:cs typeface="+mn-cs"/>
              </a:rPr>
              <a:t>PCIe</a:t>
            </a:r>
            <a:r>
              <a:rPr kumimoji="0" lang="en-US" sz="1200" b="0" i="0" u="none" strike="noStrike" kern="0" cap="none" spc="0" normalizeH="0" baseline="0" noProof="0">
                <a:ln>
                  <a:noFill/>
                </a:ln>
                <a:solidFill>
                  <a:sysClr val="windowText" lastClr="000000"/>
                </a:solidFill>
                <a:effectLst/>
                <a:uLnTx/>
                <a:uFillTx/>
                <a:latin typeface="Calibri"/>
                <a:ea typeface="+mn-ea"/>
                <a:cs typeface="+mn-cs"/>
              </a:rPr>
              <a:t> Gen3</a:t>
            </a:r>
          </a:p>
        </p:txBody>
      </p:sp>
      <p:sp>
        <p:nvSpPr>
          <p:cNvPr id="347" name="Rectangle 346"/>
          <p:cNvSpPr/>
          <p:nvPr/>
        </p:nvSpPr>
        <p:spPr>
          <a:xfrm>
            <a:off x="6899322" y="4248150"/>
            <a:ext cx="845566" cy="852354"/>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CPU</a:t>
            </a:r>
          </a:p>
        </p:txBody>
      </p:sp>
      <p:sp>
        <p:nvSpPr>
          <p:cNvPr id="82" name="Rectangle 81"/>
          <p:cNvSpPr/>
          <p:nvPr/>
        </p:nvSpPr>
        <p:spPr>
          <a:xfrm>
            <a:off x="676124" y="2830912"/>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84" name="Rectangle 83"/>
          <p:cNvSpPr/>
          <p:nvPr/>
        </p:nvSpPr>
        <p:spPr>
          <a:xfrm>
            <a:off x="8467045" y="2834434"/>
            <a:ext cx="293861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cxnSp>
        <p:nvCxnSpPr>
          <p:cNvPr id="109" name="Straight Connector 108"/>
          <p:cNvCxnSpPr>
            <a:cxnSpLocks/>
          </p:cNvCxnSpPr>
          <p:nvPr/>
        </p:nvCxnSpPr>
        <p:spPr>
          <a:xfrm flipV="1">
            <a:off x="5008757" y="2469179"/>
            <a:ext cx="0" cy="581327"/>
          </a:xfrm>
          <a:prstGeom prst="line">
            <a:avLst/>
          </a:prstGeom>
          <a:noFill/>
          <a:ln w="28575" cap="flat" cmpd="sng" algn="ctr">
            <a:solidFill>
              <a:sysClr val="windowText" lastClr="000000"/>
            </a:solidFill>
            <a:prstDash val="solid"/>
          </a:ln>
          <a:effectLst/>
        </p:spPr>
      </p:cxnSp>
      <p:cxnSp>
        <p:nvCxnSpPr>
          <p:cNvPr id="110" name="Straight Connector 109"/>
          <p:cNvCxnSpPr>
            <a:cxnSpLocks/>
          </p:cNvCxnSpPr>
          <p:nvPr/>
        </p:nvCxnSpPr>
        <p:spPr>
          <a:xfrm flipV="1">
            <a:off x="5787106" y="2475897"/>
            <a:ext cx="0" cy="581327"/>
          </a:xfrm>
          <a:prstGeom prst="line">
            <a:avLst/>
          </a:prstGeom>
          <a:noFill/>
          <a:ln w="28575" cap="flat" cmpd="sng" algn="ctr">
            <a:solidFill>
              <a:sysClr val="windowText" lastClr="000000"/>
            </a:solidFill>
            <a:prstDash val="solid"/>
          </a:ln>
          <a:effectLst/>
        </p:spPr>
      </p:cxnSp>
      <p:sp>
        <p:nvSpPr>
          <p:cNvPr id="338" name="Rectangle 337"/>
          <p:cNvSpPr/>
          <p:nvPr/>
        </p:nvSpPr>
        <p:spPr>
          <a:xfrm>
            <a:off x="5461717"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339" name="Rectangle 338"/>
          <p:cNvSpPr/>
          <p:nvPr/>
        </p:nvSpPr>
        <p:spPr>
          <a:xfrm>
            <a:off x="4683368" y="2320449"/>
            <a:ext cx="640080" cy="310896"/>
          </a:xfrm>
          <a:prstGeom prst="rect">
            <a:avLst/>
          </a:prstGeom>
          <a:solidFill>
            <a:srgbClr val="C0504D"/>
          </a:solidFill>
          <a:ln w="25400" cap="flat" cmpd="sng" algn="ctr">
            <a:solidFill>
              <a:srgbClr val="C0504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a:ea typeface="+mn-ea"/>
                <a:cs typeface="+mn-cs"/>
              </a:rPr>
              <a:t>App</a:t>
            </a:r>
          </a:p>
        </p:txBody>
      </p:sp>
      <p:sp>
        <p:nvSpPr>
          <p:cNvPr id="96" name="Rectangle 95"/>
          <p:cNvSpPr/>
          <p:nvPr/>
        </p:nvSpPr>
        <p:spPr>
          <a:xfrm>
            <a:off x="4211616" y="2825342"/>
            <a:ext cx="2167678" cy="688281"/>
          </a:xfrm>
          <a:prstGeom prst="rect">
            <a:avLst/>
          </a:prstGeom>
          <a:solidFill>
            <a:srgbClr val="92D050"/>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a:ea typeface="+mn-ea"/>
                <a:cs typeface="+mn-cs"/>
              </a:rPr>
              <a:t>DUA</a:t>
            </a:r>
          </a:p>
        </p:txBody>
      </p:sp>
      <p:sp>
        <p:nvSpPr>
          <p:cNvPr id="287" name="Rectangle 286"/>
          <p:cNvSpPr/>
          <p:nvPr/>
        </p:nvSpPr>
        <p:spPr>
          <a:xfrm>
            <a:off x="2218004" y="5250058"/>
            <a:ext cx="5533135" cy="298159"/>
          </a:xfrm>
          <a:prstGeom prst="rect">
            <a:avLst/>
          </a:prstGeom>
          <a:solidFill>
            <a:srgbClr val="4F81BD">
              <a:lumMod val="40000"/>
              <a:lumOff val="60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Intra-server networking fabric</a:t>
            </a:r>
          </a:p>
        </p:txBody>
      </p:sp>
      <p:sp>
        <p:nvSpPr>
          <p:cNvPr id="70" name="Rectangle: Rounded Corners 69">
            <a:extLst>
              <a:ext uri="{FF2B5EF4-FFF2-40B4-BE49-F238E27FC236}">
                <a16:creationId xmlns:a16="http://schemas.microsoft.com/office/drawing/2014/main" id="{42135181-6670-4C1B-AA7D-243823FBB774}"/>
              </a:ext>
            </a:extLst>
          </p:cNvPr>
          <p:cNvSpPr/>
          <p:nvPr/>
        </p:nvSpPr>
        <p:spPr>
          <a:xfrm>
            <a:off x="609600" y="2734120"/>
            <a:ext cx="10887075" cy="881543"/>
          </a:xfrm>
          <a:prstGeom prst="round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U-Turn 41"/>
          <p:cNvSpPr/>
          <p:nvPr/>
        </p:nvSpPr>
        <p:spPr>
          <a:xfrm rot="10800000">
            <a:off x="2392648" y="3541234"/>
            <a:ext cx="2991219" cy="1291955"/>
          </a:xfrm>
          <a:prstGeom prst="uturnArrow">
            <a:avLst>
              <a:gd name="adj1" fmla="val 8456"/>
              <a:gd name="adj2" fmla="val 10340"/>
              <a:gd name="adj3" fmla="val 28760"/>
              <a:gd name="adj4" fmla="val 43750"/>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2" name="Rectangle: Rounded Corners 5"/>
          <p:cNvSpPr/>
          <p:nvPr/>
        </p:nvSpPr>
        <p:spPr>
          <a:xfrm>
            <a:off x="5555574" y="5487866"/>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③</a:t>
            </a:r>
          </a:p>
        </p:txBody>
      </p:sp>
      <p:sp>
        <p:nvSpPr>
          <p:cNvPr id="73" name="Arrow: U-Turn 45"/>
          <p:cNvSpPr/>
          <p:nvPr/>
        </p:nvSpPr>
        <p:spPr>
          <a:xfrm flipV="1">
            <a:off x="1732816" y="3633329"/>
            <a:ext cx="7940961" cy="2428778"/>
          </a:xfrm>
          <a:prstGeom prst="uturnArrow">
            <a:avLst>
              <a:gd name="adj1" fmla="val 4900"/>
              <a:gd name="adj2" fmla="val 5784"/>
              <a:gd name="adj3" fmla="val 12451"/>
              <a:gd name="adj4" fmla="val 44534"/>
              <a:gd name="adj5" fmla="val 10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76" name="Rectangle: Rounded Corners 54"/>
          <p:cNvSpPr/>
          <p:nvPr/>
        </p:nvSpPr>
        <p:spPr>
          <a:xfrm>
            <a:off x="3740804" y="4246819"/>
            <a:ext cx="368968" cy="372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②</a:t>
            </a:r>
          </a:p>
        </p:txBody>
      </p:sp>
      <p:sp>
        <p:nvSpPr>
          <p:cNvPr id="3" name="Down Arrow 2"/>
          <p:cNvSpPr/>
          <p:nvPr/>
        </p:nvSpPr>
        <p:spPr>
          <a:xfrm>
            <a:off x="5670520" y="2634122"/>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Down Arrow 82"/>
          <p:cNvSpPr/>
          <p:nvPr/>
        </p:nvSpPr>
        <p:spPr>
          <a:xfrm rot="10800000">
            <a:off x="9429349" y="2639238"/>
            <a:ext cx="244428" cy="48079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Rounded Corners 5"/>
          <p:cNvSpPr/>
          <p:nvPr/>
        </p:nvSpPr>
        <p:spPr>
          <a:xfrm>
            <a:off x="6026018" y="277437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①</a:t>
            </a:r>
          </a:p>
        </p:txBody>
      </p:sp>
      <p:sp>
        <p:nvSpPr>
          <p:cNvPr id="88" name="Rectangle: Rounded Corners 5"/>
          <p:cNvSpPr/>
          <p:nvPr/>
        </p:nvSpPr>
        <p:spPr>
          <a:xfrm>
            <a:off x="9697316" y="2698499"/>
            <a:ext cx="368968" cy="3831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④</a:t>
            </a:r>
          </a:p>
        </p:txBody>
      </p:sp>
      <p:sp>
        <p:nvSpPr>
          <p:cNvPr id="79" name="Rectangle: Rounded Corners 78">
            <a:extLst>
              <a:ext uri="{FF2B5EF4-FFF2-40B4-BE49-F238E27FC236}">
                <a16:creationId xmlns:a16="http://schemas.microsoft.com/office/drawing/2014/main" id="{B637C591-D8DD-49D9-98E4-9183B162F92E}"/>
              </a:ext>
            </a:extLst>
          </p:cNvPr>
          <p:cNvSpPr/>
          <p:nvPr/>
        </p:nvSpPr>
        <p:spPr>
          <a:xfrm>
            <a:off x="434140" y="1107681"/>
            <a:ext cx="11274176" cy="24503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a:t>DUA is an “IP layer”</a:t>
            </a:r>
            <a:endParaRPr lang="en-US" sz="3200"/>
          </a:p>
          <a:p>
            <a:pPr algn="ctr"/>
            <a:r>
              <a:rPr lang="en-US" sz="3200"/>
              <a:t>An abstract overlay network</a:t>
            </a:r>
          </a:p>
          <a:p>
            <a:pPr lvl="0" algn="ctr">
              <a:defRPr/>
            </a:pPr>
            <a:r>
              <a:rPr lang="en-US" sz="3200"/>
              <a:t>Leverage all existing h/w stacks</a:t>
            </a:r>
            <a:endParaRPr lang="en-US" sz="2400">
              <a:solidFill>
                <a:prstClr val="white"/>
              </a:solidFill>
            </a:endParaRPr>
          </a:p>
          <a:p>
            <a:pPr lvl="0" algn="ctr">
              <a:defRPr/>
            </a:pPr>
            <a:r>
              <a:rPr lang="en-US" sz="3200"/>
              <a:t>Hierarchical addressing &amp; routing</a:t>
            </a:r>
          </a:p>
        </p:txBody>
      </p:sp>
      <p:sp>
        <p:nvSpPr>
          <p:cNvPr id="4" name="Slide Number Placeholder 3">
            <a:extLst>
              <a:ext uri="{FF2B5EF4-FFF2-40B4-BE49-F238E27FC236}">
                <a16:creationId xmlns:a16="http://schemas.microsoft.com/office/drawing/2014/main" id="{F2ABA7EA-D021-4E26-9361-C094D6DF02B4}"/>
              </a:ext>
            </a:extLst>
          </p:cNvPr>
          <p:cNvSpPr>
            <a:spLocks noGrp="1"/>
          </p:cNvSpPr>
          <p:nvPr>
            <p:ph type="sldNum" sz="quarter" idx="12"/>
          </p:nvPr>
        </p:nvSpPr>
        <p:spPr/>
        <p:txBody>
          <a:bodyPr/>
          <a:lstStyle/>
          <a:p>
            <a:fld id="{5BAE39EB-E0A3-463A-9068-EBA37F6442B3}" type="slidenum">
              <a:rPr lang="en-US" smtClean="0"/>
              <a:t>9</a:t>
            </a:fld>
            <a:endParaRPr lang="en-US"/>
          </a:p>
        </p:txBody>
      </p:sp>
      <p:sp>
        <p:nvSpPr>
          <p:cNvPr id="5" name="Date Placeholder 4">
            <a:extLst>
              <a:ext uri="{FF2B5EF4-FFF2-40B4-BE49-F238E27FC236}">
                <a16:creationId xmlns:a16="http://schemas.microsoft.com/office/drawing/2014/main" id="{801443F3-50C5-41F6-B5AB-FE1CDD56618E}"/>
              </a:ext>
            </a:extLst>
          </p:cNvPr>
          <p:cNvSpPr>
            <a:spLocks noGrp="1"/>
          </p:cNvSpPr>
          <p:nvPr>
            <p:ph type="dt" sz="half" idx="10"/>
          </p:nvPr>
        </p:nvSpPr>
        <p:spPr/>
        <p:txBody>
          <a:bodyPr/>
          <a:lstStyle/>
          <a:p>
            <a:r>
              <a:rPr lang="en-US"/>
              <a:t>8/17/2019</a:t>
            </a:r>
          </a:p>
        </p:txBody>
      </p:sp>
    </p:spTree>
    <p:extLst>
      <p:ext uri="{BB962C8B-B14F-4D97-AF65-F5344CB8AC3E}">
        <p14:creationId xmlns:p14="http://schemas.microsoft.com/office/powerpoint/2010/main" val="2051680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2B3C03A4C8AD45A98D183F9B64A50D" ma:contentTypeVersion="13" ma:contentTypeDescription="Create a new document." ma:contentTypeScope="" ma:versionID="8d199a61e381c214e8b44a1203d2ec3b">
  <xsd:schema xmlns:xsd="http://www.w3.org/2001/XMLSchema" xmlns:xs="http://www.w3.org/2001/XMLSchema" xmlns:p="http://schemas.microsoft.com/office/2006/metadata/properties" xmlns:ns2="13b47b20-9db7-41ed-b88c-908fc069efb4" xmlns:ns3="50032aaf-8523-4381-80ef-803216facdc7" targetNamespace="http://schemas.microsoft.com/office/2006/metadata/properties" ma:root="true" ma:fieldsID="d1f9b3302a442dc46c86c6d0e6e18bd6" ns2:_="" ns3:_="">
    <xsd:import namespace="13b47b20-9db7-41ed-b88c-908fc069efb4"/>
    <xsd:import namespace="50032aaf-8523-4381-80ef-803216facd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b47b20-9db7-41ed-b88c-908fc069ef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032aaf-8523-4381-80ef-803216facdc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96E25F-EB63-4C76-8977-3EB80358FC79}">
  <ds:schemaRefs>
    <ds:schemaRef ds:uri="http://schemas.microsoft.com/sharepoint/v3/contenttype/forms"/>
  </ds:schemaRefs>
</ds:datastoreItem>
</file>

<file path=customXml/itemProps2.xml><?xml version="1.0" encoding="utf-8"?>
<ds:datastoreItem xmlns:ds="http://schemas.openxmlformats.org/officeDocument/2006/customXml" ds:itemID="{8847D4E0-8F88-404C-A5C1-190EA18B5203}">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dcmitype/"/>
    <ds:schemaRef ds:uri="50032aaf-8523-4381-80ef-803216facdc7"/>
    <ds:schemaRef ds:uri="13b47b20-9db7-41ed-b88c-908fc069efb4"/>
    <ds:schemaRef ds:uri="http://www.w3.org/XML/1998/namespace"/>
  </ds:schemaRefs>
</ds:datastoreItem>
</file>

<file path=customXml/itemProps3.xml><?xml version="1.0" encoding="utf-8"?>
<ds:datastoreItem xmlns:ds="http://schemas.openxmlformats.org/officeDocument/2006/customXml" ds:itemID="{EF22D204-D476-4BAC-9AD1-AAF270988F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b47b20-9db7-41ed-b88c-908fc069efb4"/>
    <ds:schemaRef ds:uri="50032aaf-8523-4381-80ef-803216facd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3105</TotalTime>
  <Words>3004</Words>
  <Application>Microsoft Office PowerPoint</Application>
  <PresentationFormat>Widescreen</PresentationFormat>
  <Paragraphs>865</Paragraphs>
  <Slides>29</Slides>
  <Notes>25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Segoe UI</vt:lpstr>
      <vt:lpstr>Office Theme</vt:lpstr>
      <vt:lpstr>Hardware Accelerated Networking for Data Center and Distributed Machine Learning</vt:lpstr>
      <vt:lpstr>Background: Server-centric Computing</vt:lpstr>
      <vt:lpstr>Vision: Break Server Boundary in Cloud</vt:lpstr>
      <vt:lpstr>One Step Further Beyond Microsoft SmartNIC</vt:lpstr>
      <vt:lpstr>Proposal: Terminus as the “Server Center”</vt:lpstr>
      <vt:lpstr>Traditional 5-layer, again…</vt:lpstr>
      <vt:lpstr>Today’s Focus</vt:lpstr>
      <vt:lpstr>Direct Universal Access</vt:lpstr>
      <vt:lpstr>DUA Overview</vt:lpstr>
      <vt:lpstr>DUA Overview</vt:lpstr>
      <vt:lpstr>DUA Overview</vt:lpstr>
      <vt:lpstr>DUA Overview</vt:lpstr>
      <vt:lpstr>DUA Overview</vt:lpstr>
      <vt:lpstr>System Architecture</vt:lpstr>
      <vt:lpstr>System Architecture</vt:lpstr>
      <vt:lpstr>DUA Control Plane</vt:lpstr>
      <vt:lpstr>DUA Data Plane</vt:lpstr>
      <vt:lpstr>DUA Data Plane – Overlay</vt:lpstr>
      <vt:lpstr>Evaluation – efficiency</vt:lpstr>
      <vt:lpstr>Evaluation – Logic Overhead</vt:lpstr>
      <vt:lpstr>Application: Terminus for AI</vt:lpstr>
      <vt:lpstr>Application: Terminus for AI Acceleration</vt:lpstr>
      <vt:lpstr>PowerPoint Presentation</vt:lpstr>
      <vt:lpstr>Application: Terminus for AI Acceleration</vt:lpstr>
      <vt:lpstr>AI Application #2 – Deep Crossing</vt:lpstr>
      <vt:lpstr>Conclusion</vt:lpstr>
      <vt:lpstr>backup</vt:lpstr>
      <vt:lpstr>Benefit</vt:lpstr>
      <vt:lpstr>Application – Regex Matching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 Shu</dc:creator>
  <cp:lastModifiedBy>Yongqiang Xiong</cp:lastModifiedBy>
  <cp:revision>18</cp:revision>
  <dcterms:created xsi:type="dcterms:W3CDTF">2019-08-13T14:40:58Z</dcterms:created>
  <dcterms:modified xsi:type="dcterms:W3CDTF">2019-08-17T07:15:04Z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rashu@microsoft.com</vt:lpwstr>
  </property>
  <property fmtid="{D5CDD505-2E9C-101B-9397-08002B2CF9AE}" pid="5" name="MSIP_Label_f42aa342-8706-4288-bd11-ebb85995028c_SetDate">
    <vt:lpwstr>2019-08-13T15:03:45.0546636Z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68dae07d-08fc-4553-91c6-50f62b232f06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0x010100052B3C03A4C8AD45A98D183F9B64A50D</vt:lpwstr>
  </property>
</Properties>
</file>